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89"/>
  </p:notesMasterIdLst>
  <p:sldIdLst>
    <p:sldId id="256" r:id="rId2"/>
    <p:sldId id="351" r:id="rId3"/>
    <p:sldId id="352" r:id="rId4"/>
    <p:sldId id="353" r:id="rId5"/>
    <p:sldId id="354" r:id="rId6"/>
    <p:sldId id="355" r:id="rId7"/>
    <p:sldId id="419" r:id="rId8"/>
    <p:sldId id="420" r:id="rId9"/>
    <p:sldId id="421" r:id="rId10"/>
    <p:sldId id="422" r:id="rId11"/>
    <p:sldId id="423" r:id="rId12"/>
    <p:sldId id="424" r:id="rId13"/>
    <p:sldId id="358" r:id="rId14"/>
    <p:sldId id="359" r:id="rId15"/>
    <p:sldId id="360" r:id="rId16"/>
    <p:sldId id="361" r:id="rId17"/>
    <p:sldId id="362" r:id="rId18"/>
    <p:sldId id="363" r:id="rId19"/>
    <p:sldId id="364" r:id="rId20"/>
    <p:sldId id="365" r:id="rId21"/>
    <p:sldId id="366" r:id="rId22"/>
    <p:sldId id="367" r:id="rId23"/>
    <p:sldId id="368" r:id="rId24"/>
    <p:sldId id="427" r:id="rId25"/>
    <p:sldId id="428" r:id="rId26"/>
    <p:sldId id="429" r:id="rId27"/>
    <p:sldId id="443" r:id="rId28"/>
    <p:sldId id="452" r:id="rId29"/>
    <p:sldId id="444" r:id="rId30"/>
    <p:sldId id="445" r:id="rId31"/>
    <p:sldId id="446" r:id="rId32"/>
    <p:sldId id="447" r:id="rId33"/>
    <p:sldId id="448" r:id="rId34"/>
    <p:sldId id="449" r:id="rId35"/>
    <p:sldId id="450" r:id="rId36"/>
    <p:sldId id="451" r:id="rId37"/>
    <p:sldId id="453" r:id="rId38"/>
    <p:sldId id="454" r:id="rId39"/>
    <p:sldId id="430" r:id="rId40"/>
    <p:sldId id="431" r:id="rId41"/>
    <p:sldId id="432" r:id="rId42"/>
    <p:sldId id="433" r:id="rId43"/>
    <p:sldId id="434" r:id="rId44"/>
    <p:sldId id="435" r:id="rId45"/>
    <p:sldId id="440" r:id="rId46"/>
    <p:sldId id="441" r:id="rId47"/>
    <p:sldId id="456" r:id="rId48"/>
    <p:sldId id="370" r:id="rId49"/>
    <p:sldId id="371" r:id="rId50"/>
    <p:sldId id="457" r:id="rId51"/>
    <p:sldId id="372" r:id="rId52"/>
    <p:sldId id="384" r:id="rId53"/>
    <p:sldId id="385" r:id="rId54"/>
    <p:sldId id="386" r:id="rId55"/>
    <p:sldId id="442" r:id="rId56"/>
    <p:sldId id="387" r:id="rId57"/>
    <p:sldId id="388" r:id="rId58"/>
    <p:sldId id="389" r:id="rId59"/>
    <p:sldId id="390" r:id="rId60"/>
    <p:sldId id="391" r:id="rId61"/>
    <p:sldId id="392" r:id="rId62"/>
    <p:sldId id="393" r:id="rId63"/>
    <p:sldId id="394" r:id="rId64"/>
    <p:sldId id="395" r:id="rId65"/>
    <p:sldId id="396" r:id="rId66"/>
    <p:sldId id="397" r:id="rId67"/>
    <p:sldId id="398" r:id="rId68"/>
    <p:sldId id="399" r:id="rId69"/>
    <p:sldId id="400" r:id="rId70"/>
    <p:sldId id="401" r:id="rId71"/>
    <p:sldId id="402" r:id="rId72"/>
    <p:sldId id="403" r:id="rId73"/>
    <p:sldId id="405" r:id="rId74"/>
    <p:sldId id="406" r:id="rId75"/>
    <p:sldId id="407" r:id="rId76"/>
    <p:sldId id="408" r:id="rId77"/>
    <p:sldId id="409" r:id="rId78"/>
    <p:sldId id="410" r:id="rId79"/>
    <p:sldId id="411" r:id="rId80"/>
    <p:sldId id="412" r:id="rId81"/>
    <p:sldId id="413" r:id="rId82"/>
    <p:sldId id="414" r:id="rId83"/>
    <p:sldId id="416" r:id="rId84"/>
    <p:sldId id="417" r:id="rId85"/>
    <p:sldId id="418" r:id="rId86"/>
    <p:sldId id="455" r:id="rId87"/>
    <p:sldId id="458" r:id="rId88"/>
  </p:sldIdLst>
  <p:sldSz cx="9144000" cy="5143500" type="screen16x9"/>
  <p:notesSz cx="6858000" cy="9144000"/>
  <p:defaultTextStyle>
    <a:lvl1pPr marL="0" algn="l" rtl="0" latinLnBrk="0">
      <a:defRPr lang="es-ES" sz="1800" kern="1200">
        <a:solidFill>
          <a:schemeClr val="tx1"/>
        </a:solidFill>
        <a:latin typeface="+mn-lt"/>
        <a:ea typeface="+mn-ea"/>
        <a:cs typeface="+mn-cs"/>
      </a:defRPr>
    </a:lvl1pPr>
    <a:lvl2pPr marL="457200" algn="l" rtl="0" latinLnBrk="0">
      <a:defRPr lang="es-ES" sz="1800" kern="1200">
        <a:solidFill>
          <a:schemeClr val="tx1"/>
        </a:solidFill>
        <a:latin typeface="+mn-lt"/>
        <a:ea typeface="+mn-ea"/>
        <a:cs typeface="+mn-cs"/>
      </a:defRPr>
    </a:lvl2pPr>
    <a:lvl3pPr marL="914400" algn="l" rtl="0" latinLnBrk="0">
      <a:defRPr lang="es-ES" sz="1800" kern="1200">
        <a:solidFill>
          <a:schemeClr val="tx1"/>
        </a:solidFill>
        <a:latin typeface="+mn-lt"/>
        <a:ea typeface="+mn-ea"/>
        <a:cs typeface="+mn-cs"/>
      </a:defRPr>
    </a:lvl3pPr>
    <a:lvl4pPr marL="1371600" algn="l" rtl="0" latinLnBrk="0">
      <a:defRPr lang="es-ES" sz="1800" kern="1200">
        <a:solidFill>
          <a:schemeClr val="tx1"/>
        </a:solidFill>
        <a:latin typeface="+mn-lt"/>
        <a:ea typeface="+mn-ea"/>
        <a:cs typeface="+mn-cs"/>
      </a:defRPr>
    </a:lvl4pPr>
    <a:lvl5pPr marL="1828800" algn="l" rtl="0" latinLnBrk="0">
      <a:defRPr lang="es-ES" sz="1800" kern="1200">
        <a:solidFill>
          <a:schemeClr val="tx1"/>
        </a:solidFill>
        <a:latin typeface="+mn-lt"/>
        <a:ea typeface="+mn-ea"/>
        <a:cs typeface="+mn-cs"/>
      </a:defRPr>
    </a:lvl5pPr>
    <a:lvl6pPr marL="2286000" algn="l" rtl="0" latinLnBrk="0">
      <a:defRPr lang="es-ES" sz="1800" kern="1200">
        <a:solidFill>
          <a:schemeClr val="tx1"/>
        </a:solidFill>
        <a:latin typeface="+mn-lt"/>
        <a:ea typeface="+mn-ea"/>
        <a:cs typeface="+mn-cs"/>
      </a:defRPr>
    </a:lvl6pPr>
    <a:lvl7pPr marL="2743200" algn="l" rtl="0" latinLnBrk="0">
      <a:defRPr lang="es-ES" sz="1800" kern="1200">
        <a:solidFill>
          <a:schemeClr val="tx1"/>
        </a:solidFill>
        <a:latin typeface="+mn-lt"/>
        <a:ea typeface="+mn-ea"/>
        <a:cs typeface="+mn-cs"/>
      </a:defRPr>
    </a:lvl7pPr>
    <a:lvl8pPr marL="3200400" algn="l" rtl="0" latinLnBrk="0">
      <a:defRPr lang="es-ES" sz="1800" kern="1200">
        <a:solidFill>
          <a:schemeClr val="tx1"/>
        </a:solidFill>
        <a:latin typeface="+mn-lt"/>
        <a:ea typeface="+mn-ea"/>
        <a:cs typeface="+mn-cs"/>
      </a:defRPr>
    </a:lvl8pPr>
    <a:lvl9pPr marL="3657600" algn="l" rtl="0" latinLnBrk="0">
      <a:defRPr lang="es-ES"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87621" autoAdjust="0"/>
  </p:normalViewPr>
  <p:slideViewPr>
    <p:cSldViewPr>
      <p:cViewPr varScale="1">
        <p:scale>
          <a:sx n="92" d="100"/>
          <a:sy n="92" d="100"/>
        </p:scale>
        <p:origin x="762" y="7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latinLnBrk="0">
              <a:defRPr lang="es-ES" sz="1200"/>
            </a:lvl1pPr>
            <a:extLst/>
          </a:lstStyle>
          <a:p>
            <a:endParaRPr lang="es-E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latinLnBrk="0">
              <a:defRPr lang="es-ES" sz="1200"/>
            </a:lvl1pPr>
            <a:extLst/>
          </a:lstStyle>
          <a:p>
            <a:fld id="{A8ADFD5B-A66C-449C-B6E8-FB716D07777D}" type="datetimeFigureOut">
              <a:rPr lang="es-AR"/>
              <a:pPr/>
              <a:t>7/9/2022</a:t>
            </a:fld>
            <a:endParaRPr lang="es-E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p>
            <a:endParaRPr lang="es-E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latinLnBrk="0">
              <a:defRPr lang="es-ES" sz="1200"/>
            </a:lvl1pPr>
            <a:extLst/>
          </a:lstStyle>
          <a:p>
            <a:endParaRPr lang="es-E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latinLnBrk="0">
              <a:defRPr lang="es-ES" sz="1200"/>
            </a:lvl1pPr>
            <a:extLst/>
          </a:lstStyle>
          <a:p>
            <a:fld id="{CA5D3BF3-D352-46FC-8343-31F56E6730EA}" type="slidenum">
              <a:rPr/>
              <a:pPr/>
              <a:t>‹#›</a:t>
            </a:fld>
            <a:endParaRPr lang="es-ES"/>
          </a:p>
        </p:txBody>
      </p:sp>
    </p:spTree>
    <p:extLst>
      <p:ext uri="{BB962C8B-B14F-4D97-AF65-F5344CB8AC3E}">
        <p14:creationId xmlns:p14="http://schemas.microsoft.com/office/powerpoint/2010/main" val="3021202288"/>
      </p:ext>
    </p:extLst>
  </p:cSld>
  <p:clrMap bg1="lt1" tx1="dk1" bg2="lt2" tx2="dk2" accent1="accent1" accent2="accent2" accent3="accent3" accent4="accent4" accent5="accent5" accent6="accent6" hlink="hlink" folHlink="folHlink"/>
  <p:notesStyle>
    <a:lvl1pPr marL="0" algn="l" rtl="0" latinLnBrk="0">
      <a:defRPr lang="es-ES" sz="1200" kern="1200">
        <a:solidFill>
          <a:schemeClr val="tx1"/>
        </a:solidFill>
        <a:latin typeface="+mn-lt"/>
        <a:ea typeface="+mn-ea"/>
        <a:cs typeface="+mn-cs"/>
      </a:defRPr>
    </a:lvl1pPr>
    <a:lvl2pPr marL="457200" algn="l" rtl="0" latinLnBrk="0">
      <a:defRPr lang="es-ES" sz="1200" kern="1200">
        <a:solidFill>
          <a:schemeClr val="tx1"/>
        </a:solidFill>
        <a:latin typeface="+mn-lt"/>
        <a:ea typeface="+mn-ea"/>
        <a:cs typeface="+mn-cs"/>
      </a:defRPr>
    </a:lvl2pPr>
    <a:lvl3pPr marL="914400" algn="l" rtl="0" latinLnBrk="0">
      <a:defRPr lang="es-ES" sz="1200" kern="1200">
        <a:solidFill>
          <a:schemeClr val="tx1"/>
        </a:solidFill>
        <a:latin typeface="+mn-lt"/>
        <a:ea typeface="+mn-ea"/>
        <a:cs typeface="+mn-cs"/>
      </a:defRPr>
    </a:lvl3pPr>
    <a:lvl4pPr marL="1371600" algn="l" rtl="0" latinLnBrk="0">
      <a:defRPr lang="es-ES" sz="1200" kern="1200">
        <a:solidFill>
          <a:schemeClr val="tx1"/>
        </a:solidFill>
        <a:latin typeface="+mn-lt"/>
        <a:ea typeface="+mn-ea"/>
        <a:cs typeface="+mn-cs"/>
      </a:defRPr>
    </a:lvl4pPr>
    <a:lvl5pPr marL="1828800" algn="l" rtl="0" latinLnBrk="0">
      <a:defRPr lang="es-ES" sz="1200" kern="1200">
        <a:solidFill>
          <a:schemeClr val="tx1"/>
        </a:solidFill>
        <a:latin typeface="+mn-lt"/>
        <a:ea typeface="+mn-ea"/>
        <a:cs typeface="+mn-cs"/>
      </a:defRPr>
    </a:lvl5pPr>
    <a:lvl6pPr marL="2286000" algn="l" rtl="0" latinLnBrk="0">
      <a:defRPr lang="es-ES" sz="1200" kern="1200">
        <a:solidFill>
          <a:schemeClr val="tx1"/>
        </a:solidFill>
        <a:latin typeface="+mn-lt"/>
        <a:ea typeface="+mn-ea"/>
        <a:cs typeface="+mn-cs"/>
      </a:defRPr>
    </a:lvl6pPr>
    <a:lvl7pPr marL="2743200" algn="l" rtl="0" latinLnBrk="0">
      <a:defRPr lang="es-ES" sz="1200" kern="1200">
        <a:solidFill>
          <a:schemeClr val="tx1"/>
        </a:solidFill>
        <a:latin typeface="+mn-lt"/>
        <a:ea typeface="+mn-ea"/>
        <a:cs typeface="+mn-cs"/>
      </a:defRPr>
    </a:lvl7pPr>
    <a:lvl8pPr marL="3200400" algn="l" rtl="0" latinLnBrk="0">
      <a:defRPr lang="es-ES" sz="1200" kern="1200">
        <a:solidFill>
          <a:schemeClr val="tx1"/>
        </a:solidFill>
        <a:latin typeface="+mn-lt"/>
        <a:ea typeface="+mn-ea"/>
        <a:cs typeface="+mn-cs"/>
      </a:defRPr>
    </a:lvl8pPr>
    <a:lvl9pPr marL="3657600" algn="l" rtl="0" latinLnBrk="0">
      <a:defRPr lang="es-ES"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1</a:t>
            </a:fld>
            <a:endParaRPr lang="es-ES" dirty="0"/>
          </a:p>
        </p:txBody>
      </p:sp>
    </p:spTree>
    <p:extLst>
      <p:ext uri="{BB962C8B-B14F-4D97-AF65-F5344CB8AC3E}">
        <p14:creationId xmlns:p14="http://schemas.microsoft.com/office/powerpoint/2010/main" val="2912568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10</a:t>
            </a:fld>
            <a:endParaRPr lang="es-ES" dirty="0"/>
          </a:p>
        </p:txBody>
      </p:sp>
    </p:spTree>
    <p:extLst>
      <p:ext uri="{BB962C8B-B14F-4D97-AF65-F5344CB8AC3E}">
        <p14:creationId xmlns:p14="http://schemas.microsoft.com/office/powerpoint/2010/main" val="1319256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11</a:t>
            </a:fld>
            <a:endParaRPr lang="es-ES" dirty="0"/>
          </a:p>
        </p:txBody>
      </p:sp>
    </p:spTree>
    <p:extLst>
      <p:ext uri="{BB962C8B-B14F-4D97-AF65-F5344CB8AC3E}">
        <p14:creationId xmlns:p14="http://schemas.microsoft.com/office/powerpoint/2010/main" val="4204561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12</a:t>
            </a:fld>
            <a:endParaRPr lang="es-ES" dirty="0"/>
          </a:p>
        </p:txBody>
      </p:sp>
    </p:spTree>
    <p:extLst>
      <p:ext uri="{BB962C8B-B14F-4D97-AF65-F5344CB8AC3E}">
        <p14:creationId xmlns:p14="http://schemas.microsoft.com/office/powerpoint/2010/main" val="3318940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13</a:t>
            </a:fld>
            <a:endParaRPr lang="es-ES" dirty="0"/>
          </a:p>
        </p:txBody>
      </p:sp>
    </p:spTree>
    <p:extLst>
      <p:ext uri="{BB962C8B-B14F-4D97-AF65-F5344CB8AC3E}">
        <p14:creationId xmlns:p14="http://schemas.microsoft.com/office/powerpoint/2010/main" val="688617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14</a:t>
            </a:fld>
            <a:endParaRPr lang="es-ES" dirty="0"/>
          </a:p>
        </p:txBody>
      </p:sp>
    </p:spTree>
    <p:extLst>
      <p:ext uri="{BB962C8B-B14F-4D97-AF65-F5344CB8AC3E}">
        <p14:creationId xmlns:p14="http://schemas.microsoft.com/office/powerpoint/2010/main" val="1127949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15</a:t>
            </a:fld>
            <a:endParaRPr lang="es-ES" dirty="0"/>
          </a:p>
        </p:txBody>
      </p:sp>
    </p:spTree>
    <p:extLst>
      <p:ext uri="{BB962C8B-B14F-4D97-AF65-F5344CB8AC3E}">
        <p14:creationId xmlns:p14="http://schemas.microsoft.com/office/powerpoint/2010/main" val="260087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16</a:t>
            </a:fld>
            <a:endParaRPr lang="es-ES" dirty="0"/>
          </a:p>
        </p:txBody>
      </p:sp>
    </p:spTree>
    <p:extLst>
      <p:ext uri="{BB962C8B-B14F-4D97-AF65-F5344CB8AC3E}">
        <p14:creationId xmlns:p14="http://schemas.microsoft.com/office/powerpoint/2010/main" val="4278759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17</a:t>
            </a:fld>
            <a:endParaRPr lang="es-ES" dirty="0"/>
          </a:p>
        </p:txBody>
      </p:sp>
    </p:spTree>
    <p:extLst>
      <p:ext uri="{BB962C8B-B14F-4D97-AF65-F5344CB8AC3E}">
        <p14:creationId xmlns:p14="http://schemas.microsoft.com/office/powerpoint/2010/main" val="3997476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18</a:t>
            </a:fld>
            <a:endParaRPr lang="es-ES" dirty="0"/>
          </a:p>
        </p:txBody>
      </p:sp>
    </p:spTree>
    <p:extLst>
      <p:ext uri="{BB962C8B-B14F-4D97-AF65-F5344CB8AC3E}">
        <p14:creationId xmlns:p14="http://schemas.microsoft.com/office/powerpoint/2010/main" val="2162185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19</a:t>
            </a:fld>
            <a:endParaRPr lang="es-ES" dirty="0"/>
          </a:p>
        </p:txBody>
      </p:sp>
    </p:spTree>
    <p:extLst>
      <p:ext uri="{BB962C8B-B14F-4D97-AF65-F5344CB8AC3E}">
        <p14:creationId xmlns:p14="http://schemas.microsoft.com/office/powerpoint/2010/main" val="2621470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2</a:t>
            </a:fld>
            <a:endParaRPr lang="es-ES" dirty="0"/>
          </a:p>
        </p:txBody>
      </p:sp>
    </p:spTree>
    <p:extLst>
      <p:ext uri="{BB962C8B-B14F-4D97-AF65-F5344CB8AC3E}">
        <p14:creationId xmlns:p14="http://schemas.microsoft.com/office/powerpoint/2010/main" val="2870462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20</a:t>
            </a:fld>
            <a:endParaRPr lang="es-ES" dirty="0"/>
          </a:p>
        </p:txBody>
      </p:sp>
    </p:spTree>
    <p:extLst>
      <p:ext uri="{BB962C8B-B14F-4D97-AF65-F5344CB8AC3E}">
        <p14:creationId xmlns:p14="http://schemas.microsoft.com/office/powerpoint/2010/main" val="2136548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21</a:t>
            </a:fld>
            <a:endParaRPr lang="es-ES" dirty="0"/>
          </a:p>
        </p:txBody>
      </p:sp>
    </p:spTree>
    <p:extLst>
      <p:ext uri="{BB962C8B-B14F-4D97-AF65-F5344CB8AC3E}">
        <p14:creationId xmlns:p14="http://schemas.microsoft.com/office/powerpoint/2010/main" val="359250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22</a:t>
            </a:fld>
            <a:endParaRPr lang="es-ES" dirty="0"/>
          </a:p>
        </p:txBody>
      </p:sp>
    </p:spTree>
    <p:extLst>
      <p:ext uri="{BB962C8B-B14F-4D97-AF65-F5344CB8AC3E}">
        <p14:creationId xmlns:p14="http://schemas.microsoft.com/office/powerpoint/2010/main" val="868661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23</a:t>
            </a:fld>
            <a:endParaRPr lang="es-ES" dirty="0"/>
          </a:p>
        </p:txBody>
      </p:sp>
    </p:spTree>
    <p:extLst>
      <p:ext uri="{BB962C8B-B14F-4D97-AF65-F5344CB8AC3E}">
        <p14:creationId xmlns:p14="http://schemas.microsoft.com/office/powerpoint/2010/main" val="1649442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24</a:t>
            </a:fld>
            <a:endParaRPr lang="es-ES" dirty="0"/>
          </a:p>
        </p:txBody>
      </p:sp>
    </p:spTree>
    <p:extLst>
      <p:ext uri="{BB962C8B-B14F-4D97-AF65-F5344CB8AC3E}">
        <p14:creationId xmlns:p14="http://schemas.microsoft.com/office/powerpoint/2010/main" val="1897766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25</a:t>
            </a:fld>
            <a:endParaRPr lang="es-ES" dirty="0"/>
          </a:p>
        </p:txBody>
      </p:sp>
    </p:spTree>
    <p:extLst>
      <p:ext uri="{BB962C8B-B14F-4D97-AF65-F5344CB8AC3E}">
        <p14:creationId xmlns:p14="http://schemas.microsoft.com/office/powerpoint/2010/main" val="4307844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26</a:t>
            </a:fld>
            <a:endParaRPr lang="es-ES" dirty="0"/>
          </a:p>
        </p:txBody>
      </p:sp>
    </p:spTree>
    <p:extLst>
      <p:ext uri="{BB962C8B-B14F-4D97-AF65-F5344CB8AC3E}">
        <p14:creationId xmlns:p14="http://schemas.microsoft.com/office/powerpoint/2010/main" val="1024034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27</a:t>
            </a:fld>
            <a:endParaRPr lang="es-ES" dirty="0"/>
          </a:p>
        </p:txBody>
      </p:sp>
    </p:spTree>
    <p:extLst>
      <p:ext uri="{BB962C8B-B14F-4D97-AF65-F5344CB8AC3E}">
        <p14:creationId xmlns:p14="http://schemas.microsoft.com/office/powerpoint/2010/main" val="41852004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28</a:t>
            </a:fld>
            <a:endParaRPr lang="es-ES" dirty="0"/>
          </a:p>
        </p:txBody>
      </p:sp>
    </p:spTree>
    <p:extLst>
      <p:ext uri="{BB962C8B-B14F-4D97-AF65-F5344CB8AC3E}">
        <p14:creationId xmlns:p14="http://schemas.microsoft.com/office/powerpoint/2010/main" val="324737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29</a:t>
            </a:fld>
            <a:endParaRPr lang="es-ES" dirty="0"/>
          </a:p>
        </p:txBody>
      </p:sp>
    </p:spTree>
    <p:extLst>
      <p:ext uri="{BB962C8B-B14F-4D97-AF65-F5344CB8AC3E}">
        <p14:creationId xmlns:p14="http://schemas.microsoft.com/office/powerpoint/2010/main" val="1066671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3</a:t>
            </a:fld>
            <a:endParaRPr lang="es-ES" dirty="0"/>
          </a:p>
        </p:txBody>
      </p:sp>
    </p:spTree>
    <p:extLst>
      <p:ext uri="{BB962C8B-B14F-4D97-AF65-F5344CB8AC3E}">
        <p14:creationId xmlns:p14="http://schemas.microsoft.com/office/powerpoint/2010/main" val="3422454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30</a:t>
            </a:fld>
            <a:endParaRPr lang="es-ES" dirty="0"/>
          </a:p>
        </p:txBody>
      </p:sp>
    </p:spTree>
    <p:extLst>
      <p:ext uri="{BB962C8B-B14F-4D97-AF65-F5344CB8AC3E}">
        <p14:creationId xmlns:p14="http://schemas.microsoft.com/office/powerpoint/2010/main" val="3377208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31</a:t>
            </a:fld>
            <a:endParaRPr lang="es-ES" dirty="0"/>
          </a:p>
        </p:txBody>
      </p:sp>
    </p:spTree>
    <p:extLst>
      <p:ext uri="{BB962C8B-B14F-4D97-AF65-F5344CB8AC3E}">
        <p14:creationId xmlns:p14="http://schemas.microsoft.com/office/powerpoint/2010/main" val="3090670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32</a:t>
            </a:fld>
            <a:endParaRPr lang="es-ES" dirty="0"/>
          </a:p>
        </p:txBody>
      </p:sp>
    </p:spTree>
    <p:extLst>
      <p:ext uri="{BB962C8B-B14F-4D97-AF65-F5344CB8AC3E}">
        <p14:creationId xmlns:p14="http://schemas.microsoft.com/office/powerpoint/2010/main" val="27046847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33</a:t>
            </a:fld>
            <a:endParaRPr lang="es-ES" dirty="0"/>
          </a:p>
        </p:txBody>
      </p:sp>
    </p:spTree>
    <p:extLst>
      <p:ext uri="{BB962C8B-B14F-4D97-AF65-F5344CB8AC3E}">
        <p14:creationId xmlns:p14="http://schemas.microsoft.com/office/powerpoint/2010/main" val="40828030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34</a:t>
            </a:fld>
            <a:endParaRPr lang="es-ES" dirty="0"/>
          </a:p>
        </p:txBody>
      </p:sp>
    </p:spTree>
    <p:extLst>
      <p:ext uri="{BB962C8B-B14F-4D97-AF65-F5344CB8AC3E}">
        <p14:creationId xmlns:p14="http://schemas.microsoft.com/office/powerpoint/2010/main" val="385904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35</a:t>
            </a:fld>
            <a:endParaRPr lang="es-ES" dirty="0"/>
          </a:p>
        </p:txBody>
      </p:sp>
    </p:spTree>
    <p:extLst>
      <p:ext uri="{BB962C8B-B14F-4D97-AF65-F5344CB8AC3E}">
        <p14:creationId xmlns:p14="http://schemas.microsoft.com/office/powerpoint/2010/main" val="27949005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36</a:t>
            </a:fld>
            <a:endParaRPr lang="es-ES" dirty="0"/>
          </a:p>
        </p:txBody>
      </p:sp>
    </p:spTree>
    <p:extLst>
      <p:ext uri="{BB962C8B-B14F-4D97-AF65-F5344CB8AC3E}">
        <p14:creationId xmlns:p14="http://schemas.microsoft.com/office/powerpoint/2010/main" val="42845593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37</a:t>
            </a:fld>
            <a:endParaRPr lang="es-ES" dirty="0"/>
          </a:p>
        </p:txBody>
      </p:sp>
    </p:spTree>
    <p:extLst>
      <p:ext uri="{BB962C8B-B14F-4D97-AF65-F5344CB8AC3E}">
        <p14:creationId xmlns:p14="http://schemas.microsoft.com/office/powerpoint/2010/main" val="37192902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38</a:t>
            </a:fld>
            <a:endParaRPr lang="es-ES" dirty="0"/>
          </a:p>
        </p:txBody>
      </p:sp>
    </p:spTree>
    <p:extLst>
      <p:ext uri="{BB962C8B-B14F-4D97-AF65-F5344CB8AC3E}">
        <p14:creationId xmlns:p14="http://schemas.microsoft.com/office/powerpoint/2010/main" val="22196763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39</a:t>
            </a:fld>
            <a:endParaRPr lang="es-ES" dirty="0"/>
          </a:p>
        </p:txBody>
      </p:sp>
    </p:spTree>
    <p:extLst>
      <p:ext uri="{BB962C8B-B14F-4D97-AF65-F5344CB8AC3E}">
        <p14:creationId xmlns:p14="http://schemas.microsoft.com/office/powerpoint/2010/main" val="2629769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4</a:t>
            </a:fld>
            <a:endParaRPr lang="es-ES" dirty="0"/>
          </a:p>
        </p:txBody>
      </p:sp>
    </p:spTree>
    <p:extLst>
      <p:ext uri="{BB962C8B-B14F-4D97-AF65-F5344CB8AC3E}">
        <p14:creationId xmlns:p14="http://schemas.microsoft.com/office/powerpoint/2010/main" val="1890913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40</a:t>
            </a:fld>
            <a:endParaRPr lang="es-ES" dirty="0"/>
          </a:p>
        </p:txBody>
      </p:sp>
    </p:spTree>
    <p:extLst>
      <p:ext uri="{BB962C8B-B14F-4D97-AF65-F5344CB8AC3E}">
        <p14:creationId xmlns:p14="http://schemas.microsoft.com/office/powerpoint/2010/main" val="12250675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41</a:t>
            </a:fld>
            <a:endParaRPr lang="es-ES" dirty="0"/>
          </a:p>
        </p:txBody>
      </p:sp>
    </p:spTree>
    <p:extLst>
      <p:ext uri="{BB962C8B-B14F-4D97-AF65-F5344CB8AC3E}">
        <p14:creationId xmlns:p14="http://schemas.microsoft.com/office/powerpoint/2010/main" val="24582573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42</a:t>
            </a:fld>
            <a:endParaRPr lang="es-ES" dirty="0"/>
          </a:p>
        </p:txBody>
      </p:sp>
    </p:spTree>
    <p:extLst>
      <p:ext uri="{BB962C8B-B14F-4D97-AF65-F5344CB8AC3E}">
        <p14:creationId xmlns:p14="http://schemas.microsoft.com/office/powerpoint/2010/main" val="37990685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43</a:t>
            </a:fld>
            <a:endParaRPr lang="es-ES" dirty="0"/>
          </a:p>
        </p:txBody>
      </p:sp>
    </p:spTree>
    <p:extLst>
      <p:ext uri="{BB962C8B-B14F-4D97-AF65-F5344CB8AC3E}">
        <p14:creationId xmlns:p14="http://schemas.microsoft.com/office/powerpoint/2010/main" val="2930544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44</a:t>
            </a:fld>
            <a:endParaRPr lang="es-ES" dirty="0"/>
          </a:p>
        </p:txBody>
      </p:sp>
    </p:spTree>
    <p:extLst>
      <p:ext uri="{BB962C8B-B14F-4D97-AF65-F5344CB8AC3E}">
        <p14:creationId xmlns:p14="http://schemas.microsoft.com/office/powerpoint/2010/main" val="10823522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45</a:t>
            </a:fld>
            <a:endParaRPr lang="es-ES" dirty="0"/>
          </a:p>
        </p:txBody>
      </p:sp>
    </p:spTree>
    <p:extLst>
      <p:ext uri="{BB962C8B-B14F-4D97-AF65-F5344CB8AC3E}">
        <p14:creationId xmlns:p14="http://schemas.microsoft.com/office/powerpoint/2010/main" val="26155393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46</a:t>
            </a:fld>
            <a:endParaRPr lang="es-ES" dirty="0"/>
          </a:p>
        </p:txBody>
      </p:sp>
    </p:spTree>
    <p:extLst>
      <p:ext uri="{BB962C8B-B14F-4D97-AF65-F5344CB8AC3E}">
        <p14:creationId xmlns:p14="http://schemas.microsoft.com/office/powerpoint/2010/main" val="38258993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47</a:t>
            </a:fld>
            <a:endParaRPr lang="es-ES" dirty="0"/>
          </a:p>
        </p:txBody>
      </p:sp>
    </p:spTree>
    <p:extLst>
      <p:ext uri="{BB962C8B-B14F-4D97-AF65-F5344CB8AC3E}">
        <p14:creationId xmlns:p14="http://schemas.microsoft.com/office/powerpoint/2010/main" val="30600255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48</a:t>
            </a:fld>
            <a:endParaRPr lang="es-ES" dirty="0"/>
          </a:p>
        </p:txBody>
      </p:sp>
    </p:spTree>
    <p:extLst>
      <p:ext uri="{BB962C8B-B14F-4D97-AF65-F5344CB8AC3E}">
        <p14:creationId xmlns:p14="http://schemas.microsoft.com/office/powerpoint/2010/main" val="6858357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49</a:t>
            </a:fld>
            <a:endParaRPr lang="es-ES" dirty="0"/>
          </a:p>
        </p:txBody>
      </p:sp>
    </p:spTree>
    <p:extLst>
      <p:ext uri="{BB962C8B-B14F-4D97-AF65-F5344CB8AC3E}">
        <p14:creationId xmlns:p14="http://schemas.microsoft.com/office/powerpoint/2010/main" val="1600779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5</a:t>
            </a:fld>
            <a:endParaRPr lang="es-ES" dirty="0"/>
          </a:p>
        </p:txBody>
      </p:sp>
    </p:spTree>
    <p:extLst>
      <p:ext uri="{BB962C8B-B14F-4D97-AF65-F5344CB8AC3E}">
        <p14:creationId xmlns:p14="http://schemas.microsoft.com/office/powerpoint/2010/main" val="18507173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50</a:t>
            </a:fld>
            <a:endParaRPr lang="es-ES" dirty="0"/>
          </a:p>
        </p:txBody>
      </p:sp>
    </p:spTree>
    <p:extLst>
      <p:ext uri="{BB962C8B-B14F-4D97-AF65-F5344CB8AC3E}">
        <p14:creationId xmlns:p14="http://schemas.microsoft.com/office/powerpoint/2010/main" val="24097901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51</a:t>
            </a:fld>
            <a:endParaRPr lang="es-ES" dirty="0"/>
          </a:p>
        </p:txBody>
      </p:sp>
    </p:spTree>
    <p:extLst>
      <p:ext uri="{BB962C8B-B14F-4D97-AF65-F5344CB8AC3E}">
        <p14:creationId xmlns:p14="http://schemas.microsoft.com/office/powerpoint/2010/main" val="31454007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52</a:t>
            </a:fld>
            <a:endParaRPr lang="es-ES" dirty="0"/>
          </a:p>
        </p:txBody>
      </p:sp>
    </p:spTree>
    <p:extLst>
      <p:ext uri="{BB962C8B-B14F-4D97-AF65-F5344CB8AC3E}">
        <p14:creationId xmlns:p14="http://schemas.microsoft.com/office/powerpoint/2010/main" val="31013933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53</a:t>
            </a:fld>
            <a:endParaRPr lang="es-ES" dirty="0"/>
          </a:p>
        </p:txBody>
      </p:sp>
    </p:spTree>
    <p:extLst>
      <p:ext uri="{BB962C8B-B14F-4D97-AF65-F5344CB8AC3E}">
        <p14:creationId xmlns:p14="http://schemas.microsoft.com/office/powerpoint/2010/main" val="33591553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54</a:t>
            </a:fld>
            <a:endParaRPr lang="es-ES" dirty="0"/>
          </a:p>
        </p:txBody>
      </p:sp>
    </p:spTree>
    <p:extLst>
      <p:ext uri="{BB962C8B-B14F-4D97-AF65-F5344CB8AC3E}">
        <p14:creationId xmlns:p14="http://schemas.microsoft.com/office/powerpoint/2010/main" val="424180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55</a:t>
            </a:fld>
            <a:endParaRPr lang="es-ES" dirty="0"/>
          </a:p>
        </p:txBody>
      </p:sp>
    </p:spTree>
    <p:extLst>
      <p:ext uri="{BB962C8B-B14F-4D97-AF65-F5344CB8AC3E}">
        <p14:creationId xmlns:p14="http://schemas.microsoft.com/office/powerpoint/2010/main" val="35914652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56</a:t>
            </a:fld>
            <a:endParaRPr lang="es-ES" dirty="0"/>
          </a:p>
        </p:txBody>
      </p:sp>
    </p:spTree>
    <p:extLst>
      <p:ext uri="{BB962C8B-B14F-4D97-AF65-F5344CB8AC3E}">
        <p14:creationId xmlns:p14="http://schemas.microsoft.com/office/powerpoint/2010/main" val="24697538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57</a:t>
            </a:fld>
            <a:endParaRPr lang="es-ES" dirty="0"/>
          </a:p>
        </p:txBody>
      </p:sp>
    </p:spTree>
    <p:extLst>
      <p:ext uri="{BB962C8B-B14F-4D97-AF65-F5344CB8AC3E}">
        <p14:creationId xmlns:p14="http://schemas.microsoft.com/office/powerpoint/2010/main" val="30832329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58</a:t>
            </a:fld>
            <a:endParaRPr lang="es-ES" dirty="0"/>
          </a:p>
        </p:txBody>
      </p:sp>
    </p:spTree>
    <p:extLst>
      <p:ext uri="{BB962C8B-B14F-4D97-AF65-F5344CB8AC3E}">
        <p14:creationId xmlns:p14="http://schemas.microsoft.com/office/powerpoint/2010/main" val="37202608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59</a:t>
            </a:fld>
            <a:endParaRPr lang="es-ES" dirty="0"/>
          </a:p>
        </p:txBody>
      </p:sp>
    </p:spTree>
    <p:extLst>
      <p:ext uri="{BB962C8B-B14F-4D97-AF65-F5344CB8AC3E}">
        <p14:creationId xmlns:p14="http://schemas.microsoft.com/office/powerpoint/2010/main" val="2270499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6</a:t>
            </a:fld>
            <a:endParaRPr lang="es-ES" dirty="0"/>
          </a:p>
        </p:txBody>
      </p:sp>
    </p:spTree>
    <p:extLst>
      <p:ext uri="{BB962C8B-B14F-4D97-AF65-F5344CB8AC3E}">
        <p14:creationId xmlns:p14="http://schemas.microsoft.com/office/powerpoint/2010/main" val="25303538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60</a:t>
            </a:fld>
            <a:endParaRPr lang="es-ES" dirty="0"/>
          </a:p>
        </p:txBody>
      </p:sp>
    </p:spTree>
    <p:extLst>
      <p:ext uri="{BB962C8B-B14F-4D97-AF65-F5344CB8AC3E}">
        <p14:creationId xmlns:p14="http://schemas.microsoft.com/office/powerpoint/2010/main" val="21109432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61</a:t>
            </a:fld>
            <a:endParaRPr lang="es-ES" dirty="0"/>
          </a:p>
        </p:txBody>
      </p:sp>
    </p:spTree>
    <p:extLst>
      <p:ext uri="{BB962C8B-B14F-4D97-AF65-F5344CB8AC3E}">
        <p14:creationId xmlns:p14="http://schemas.microsoft.com/office/powerpoint/2010/main" val="28408062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62</a:t>
            </a:fld>
            <a:endParaRPr lang="es-ES" dirty="0"/>
          </a:p>
        </p:txBody>
      </p:sp>
    </p:spTree>
    <p:extLst>
      <p:ext uri="{BB962C8B-B14F-4D97-AF65-F5344CB8AC3E}">
        <p14:creationId xmlns:p14="http://schemas.microsoft.com/office/powerpoint/2010/main" val="20037504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63</a:t>
            </a:fld>
            <a:endParaRPr lang="es-ES" dirty="0"/>
          </a:p>
        </p:txBody>
      </p:sp>
    </p:spTree>
    <p:extLst>
      <p:ext uri="{BB962C8B-B14F-4D97-AF65-F5344CB8AC3E}">
        <p14:creationId xmlns:p14="http://schemas.microsoft.com/office/powerpoint/2010/main" val="15968949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64</a:t>
            </a:fld>
            <a:endParaRPr lang="es-ES" dirty="0"/>
          </a:p>
        </p:txBody>
      </p:sp>
    </p:spTree>
    <p:extLst>
      <p:ext uri="{BB962C8B-B14F-4D97-AF65-F5344CB8AC3E}">
        <p14:creationId xmlns:p14="http://schemas.microsoft.com/office/powerpoint/2010/main" val="17173559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65</a:t>
            </a:fld>
            <a:endParaRPr lang="es-ES" dirty="0"/>
          </a:p>
        </p:txBody>
      </p:sp>
    </p:spTree>
    <p:extLst>
      <p:ext uri="{BB962C8B-B14F-4D97-AF65-F5344CB8AC3E}">
        <p14:creationId xmlns:p14="http://schemas.microsoft.com/office/powerpoint/2010/main" val="19068602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66</a:t>
            </a:fld>
            <a:endParaRPr lang="es-ES" dirty="0"/>
          </a:p>
        </p:txBody>
      </p:sp>
    </p:spTree>
    <p:extLst>
      <p:ext uri="{BB962C8B-B14F-4D97-AF65-F5344CB8AC3E}">
        <p14:creationId xmlns:p14="http://schemas.microsoft.com/office/powerpoint/2010/main" val="158639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67</a:t>
            </a:fld>
            <a:endParaRPr lang="es-ES" dirty="0"/>
          </a:p>
        </p:txBody>
      </p:sp>
    </p:spTree>
    <p:extLst>
      <p:ext uri="{BB962C8B-B14F-4D97-AF65-F5344CB8AC3E}">
        <p14:creationId xmlns:p14="http://schemas.microsoft.com/office/powerpoint/2010/main" val="10464102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68</a:t>
            </a:fld>
            <a:endParaRPr lang="es-ES" dirty="0"/>
          </a:p>
        </p:txBody>
      </p:sp>
    </p:spTree>
    <p:extLst>
      <p:ext uri="{BB962C8B-B14F-4D97-AF65-F5344CB8AC3E}">
        <p14:creationId xmlns:p14="http://schemas.microsoft.com/office/powerpoint/2010/main" val="14127441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69</a:t>
            </a:fld>
            <a:endParaRPr lang="es-ES" dirty="0"/>
          </a:p>
        </p:txBody>
      </p:sp>
    </p:spTree>
    <p:extLst>
      <p:ext uri="{BB962C8B-B14F-4D97-AF65-F5344CB8AC3E}">
        <p14:creationId xmlns:p14="http://schemas.microsoft.com/office/powerpoint/2010/main" val="486772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7</a:t>
            </a:fld>
            <a:endParaRPr lang="es-ES" dirty="0"/>
          </a:p>
        </p:txBody>
      </p:sp>
    </p:spTree>
    <p:extLst>
      <p:ext uri="{BB962C8B-B14F-4D97-AF65-F5344CB8AC3E}">
        <p14:creationId xmlns:p14="http://schemas.microsoft.com/office/powerpoint/2010/main" val="20945797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70</a:t>
            </a:fld>
            <a:endParaRPr lang="es-ES" dirty="0"/>
          </a:p>
        </p:txBody>
      </p:sp>
    </p:spTree>
    <p:extLst>
      <p:ext uri="{BB962C8B-B14F-4D97-AF65-F5344CB8AC3E}">
        <p14:creationId xmlns:p14="http://schemas.microsoft.com/office/powerpoint/2010/main" val="19350362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71</a:t>
            </a:fld>
            <a:endParaRPr lang="es-ES" dirty="0"/>
          </a:p>
        </p:txBody>
      </p:sp>
    </p:spTree>
    <p:extLst>
      <p:ext uri="{BB962C8B-B14F-4D97-AF65-F5344CB8AC3E}">
        <p14:creationId xmlns:p14="http://schemas.microsoft.com/office/powerpoint/2010/main" val="25018517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72</a:t>
            </a:fld>
            <a:endParaRPr lang="es-ES" dirty="0"/>
          </a:p>
        </p:txBody>
      </p:sp>
    </p:spTree>
    <p:extLst>
      <p:ext uri="{BB962C8B-B14F-4D97-AF65-F5344CB8AC3E}">
        <p14:creationId xmlns:p14="http://schemas.microsoft.com/office/powerpoint/2010/main" val="1975935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73</a:t>
            </a:fld>
            <a:endParaRPr lang="es-ES" dirty="0"/>
          </a:p>
        </p:txBody>
      </p:sp>
    </p:spTree>
    <p:extLst>
      <p:ext uri="{BB962C8B-B14F-4D97-AF65-F5344CB8AC3E}">
        <p14:creationId xmlns:p14="http://schemas.microsoft.com/office/powerpoint/2010/main" val="33376576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74</a:t>
            </a:fld>
            <a:endParaRPr lang="es-ES" dirty="0"/>
          </a:p>
        </p:txBody>
      </p:sp>
    </p:spTree>
    <p:extLst>
      <p:ext uri="{BB962C8B-B14F-4D97-AF65-F5344CB8AC3E}">
        <p14:creationId xmlns:p14="http://schemas.microsoft.com/office/powerpoint/2010/main" val="31327151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75</a:t>
            </a:fld>
            <a:endParaRPr lang="es-ES" dirty="0"/>
          </a:p>
        </p:txBody>
      </p:sp>
    </p:spTree>
    <p:extLst>
      <p:ext uri="{BB962C8B-B14F-4D97-AF65-F5344CB8AC3E}">
        <p14:creationId xmlns:p14="http://schemas.microsoft.com/office/powerpoint/2010/main" val="42617724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76</a:t>
            </a:fld>
            <a:endParaRPr lang="es-ES" dirty="0"/>
          </a:p>
        </p:txBody>
      </p:sp>
    </p:spTree>
    <p:extLst>
      <p:ext uri="{BB962C8B-B14F-4D97-AF65-F5344CB8AC3E}">
        <p14:creationId xmlns:p14="http://schemas.microsoft.com/office/powerpoint/2010/main" val="29449180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77</a:t>
            </a:fld>
            <a:endParaRPr lang="es-ES" dirty="0"/>
          </a:p>
        </p:txBody>
      </p:sp>
    </p:spTree>
    <p:extLst>
      <p:ext uri="{BB962C8B-B14F-4D97-AF65-F5344CB8AC3E}">
        <p14:creationId xmlns:p14="http://schemas.microsoft.com/office/powerpoint/2010/main" val="7663313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78</a:t>
            </a:fld>
            <a:endParaRPr lang="es-ES" dirty="0"/>
          </a:p>
        </p:txBody>
      </p:sp>
    </p:spTree>
    <p:extLst>
      <p:ext uri="{BB962C8B-B14F-4D97-AF65-F5344CB8AC3E}">
        <p14:creationId xmlns:p14="http://schemas.microsoft.com/office/powerpoint/2010/main" val="901032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79</a:t>
            </a:fld>
            <a:endParaRPr lang="es-ES" dirty="0"/>
          </a:p>
        </p:txBody>
      </p:sp>
    </p:spTree>
    <p:extLst>
      <p:ext uri="{BB962C8B-B14F-4D97-AF65-F5344CB8AC3E}">
        <p14:creationId xmlns:p14="http://schemas.microsoft.com/office/powerpoint/2010/main" val="2272153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8</a:t>
            </a:fld>
            <a:endParaRPr lang="es-ES" dirty="0"/>
          </a:p>
        </p:txBody>
      </p:sp>
    </p:spTree>
    <p:extLst>
      <p:ext uri="{BB962C8B-B14F-4D97-AF65-F5344CB8AC3E}">
        <p14:creationId xmlns:p14="http://schemas.microsoft.com/office/powerpoint/2010/main" val="10433452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80</a:t>
            </a:fld>
            <a:endParaRPr lang="es-ES" dirty="0"/>
          </a:p>
        </p:txBody>
      </p:sp>
    </p:spTree>
    <p:extLst>
      <p:ext uri="{BB962C8B-B14F-4D97-AF65-F5344CB8AC3E}">
        <p14:creationId xmlns:p14="http://schemas.microsoft.com/office/powerpoint/2010/main" val="8433505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81</a:t>
            </a:fld>
            <a:endParaRPr lang="es-ES" dirty="0"/>
          </a:p>
        </p:txBody>
      </p:sp>
    </p:spTree>
    <p:extLst>
      <p:ext uri="{BB962C8B-B14F-4D97-AF65-F5344CB8AC3E}">
        <p14:creationId xmlns:p14="http://schemas.microsoft.com/office/powerpoint/2010/main" val="39017406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82</a:t>
            </a:fld>
            <a:endParaRPr lang="es-ES" dirty="0"/>
          </a:p>
        </p:txBody>
      </p:sp>
    </p:spTree>
    <p:extLst>
      <p:ext uri="{BB962C8B-B14F-4D97-AF65-F5344CB8AC3E}">
        <p14:creationId xmlns:p14="http://schemas.microsoft.com/office/powerpoint/2010/main" val="31227104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83</a:t>
            </a:fld>
            <a:endParaRPr lang="es-ES" dirty="0"/>
          </a:p>
        </p:txBody>
      </p:sp>
    </p:spTree>
    <p:extLst>
      <p:ext uri="{BB962C8B-B14F-4D97-AF65-F5344CB8AC3E}">
        <p14:creationId xmlns:p14="http://schemas.microsoft.com/office/powerpoint/2010/main" val="38710239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84</a:t>
            </a:fld>
            <a:endParaRPr lang="es-ES" dirty="0"/>
          </a:p>
        </p:txBody>
      </p:sp>
    </p:spTree>
    <p:extLst>
      <p:ext uri="{BB962C8B-B14F-4D97-AF65-F5344CB8AC3E}">
        <p14:creationId xmlns:p14="http://schemas.microsoft.com/office/powerpoint/2010/main" val="39631225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85</a:t>
            </a:fld>
            <a:endParaRPr lang="es-ES" dirty="0"/>
          </a:p>
        </p:txBody>
      </p:sp>
    </p:spTree>
    <p:extLst>
      <p:ext uri="{BB962C8B-B14F-4D97-AF65-F5344CB8AC3E}">
        <p14:creationId xmlns:p14="http://schemas.microsoft.com/office/powerpoint/2010/main" val="22034313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86</a:t>
            </a:fld>
            <a:endParaRPr lang="es-ES" dirty="0"/>
          </a:p>
        </p:txBody>
      </p:sp>
    </p:spTree>
    <p:extLst>
      <p:ext uri="{BB962C8B-B14F-4D97-AF65-F5344CB8AC3E}">
        <p14:creationId xmlns:p14="http://schemas.microsoft.com/office/powerpoint/2010/main" val="23610108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87</a:t>
            </a:fld>
            <a:endParaRPr lang="es-ES" dirty="0"/>
          </a:p>
        </p:txBody>
      </p:sp>
    </p:spTree>
    <p:extLst>
      <p:ext uri="{BB962C8B-B14F-4D97-AF65-F5344CB8AC3E}">
        <p14:creationId xmlns:p14="http://schemas.microsoft.com/office/powerpoint/2010/main" val="1924342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s-ES" dirty="0"/>
          </a:p>
        </p:txBody>
      </p:sp>
      <p:sp>
        <p:nvSpPr>
          <p:cNvPr id="4" name="Rectangle 3"/>
          <p:cNvSpPr>
            <a:spLocks noGrp="1"/>
          </p:cNvSpPr>
          <p:nvPr>
            <p:ph type="sldNum" sz="quarter" idx="10"/>
          </p:nvPr>
        </p:nvSpPr>
        <p:spPr/>
        <p:txBody>
          <a:bodyPr/>
          <a:lstStyle/>
          <a:p>
            <a:fld id="{CA5D3BF3-D352-46FC-8343-31F56E6730EA}" type="slidenum">
              <a:rPr lang="es-ES" smtClean="0"/>
              <a:pPr/>
              <a:t>9</a:t>
            </a:fld>
            <a:endParaRPr lang="es-ES" dirty="0"/>
          </a:p>
        </p:txBody>
      </p:sp>
    </p:spTree>
    <p:extLst>
      <p:ext uri="{BB962C8B-B14F-4D97-AF65-F5344CB8AC3E}">
        <p14:creationId xmlns:p14="http://schemas.microsoft.com/office/powerpoint/2010/main" val="727793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iapositiva de título">
    <p:bg>
      <p:bgRef idx="1001">
        <a:schemeClr val="bg2"/>
      </p:bgRef>
    </p:bg>
    <p:spTree>
      <p:nvGrpSpPr>
        <p:cNvPr id="1" name=""/>
        <p:cNvGrpSpPr/>
        <p:nvPr/>
      </p:nvGrpSpPr>
      <p:grpSpPr>
        <a:xfrm>
          <a:off x="0" y="0"/>
          <a:ext cx="0" cy="0"/>
          <a:chOff x="0" y="0"/>
          <a:chExt cx="0" cy="0"/>
        </a:xfrm>
      </p:grpSpPr>
      <p:sp>
        <p:nvSpPr>
          <p:cNvPr id="7" name="Rectangle 6"/>
          <p:cNvSpPr/>
          <p:nvPr/>
        </p:nvSpPr>
        <p:spPr>
          <a:xfrm>
            <a:off x="0" y="4478274"/>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s-ES"/>
          </a:p>
        </p:txBody>
      </p:sp>
      <p:sp>
        <p:nvSpPr>
          <p:cNvPr id="10" name="Rectangle 9"/>
          <p:cNvSpPr/>
          <p:nvPr/>
        </p:nvSpPr>
        <p:spPr>
          <a:xfrm>
            <a:off x="-9144" y="4539996"/>
            <a:ext cx="2249424"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s-ES"/>
          </a:p>
        </p:txBody>
      </p:sp>
      <p:sp>
        <p:nvSpPr>
          <p:cNvPr id="11" name="Rectangle 10"/>
          <p:cNvSpPr/>
          <p:nvPr/>
        </p:nvSpPr>
        <p:spPr>
          <a:xfrm>
            <a:off x="2359152" y="4533138"/>
            <a:ext cx="6784848"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s-ES"/>
          </a:p>
        </p:txBody>
      </p:sp>
      <p:sp>
        <p:nvSpPr>
          <p:cNvPr id="9" name="Subtitle 8"/>
          <p:cNvSpPr>
            <a:spLocks noGrp="1"/>
          </p:cNvSpPr>
          <p:nvPr>
            <p:ph type="subTitle" idx="1"/>
          </p:nvPr>
        </p:nvSpPr>
        <p:spPr>
          <a:xfrm>
            <a:off x="2362200" y="4537528"/>
            <a:ext cx="6515100" cy="514350"/>
          </a:xfrm>
        </p:spPr>
        <p:txBody>
          <a:bodyPr anchor="ctr"/>
          <a:lstStyle>
            <a:lvl1pPr marL="0" indent="0" algn="l" eaLnBrk="1" latinLnBrk="0" hangingPunct="1">
              <a:buNone/>
              <a:defRPr kumimoji="0" lang="es-ES" sz="2800">
                <a:solidFill>
                  <a:srgbClr val="FFFFFF"/>
                </a:solidFill>
              </a:defRPr>
            </a:lvl1pPr>
            <a:lvl2pPr marL="457200" indent="0" algn="ctr" eaLnBrk="1" latinLnBrk="0" hangingPunct="1">
              <a:buNone/>
            </a:lvl2pPr>
            <a:lvl3pPr marL="914400" indent="0" algn="ctr" eaLnBrk="1" latinLnBrk="0" hangingPunct="1">
              <a:buNone/>
            </a:lvl3pPr>
            <a:lvl4pPr marL="1371600" indent="0" algn="ctr" eaLnBrk="1" latinLnBrk="0" hangingPunct="1">
              <a:buNone/>
            </a:lvl4pPr>
            <a:lvl5pPr marL="1828800" indent="0" algn="ctr" eaLnBrk="1" latinLnBrk="0" hangingPunct="1">
              <a:buNone/>
            </a:lvl5pPr>
            <a:lvl6pPr marL="2286000" indent="0" algn="ctr" eaLnBrk="1" latinLnBrk="0" hangingPunct="1">
              <a:buNone/>
            </a:lvl6pPr>
            <a:lvl7pPr marL="2743200" indent="0" algn="ctr" eaLnBrk="1" latinLnBrk="0" hangingPunct="1">
              <a:buNone/>
            </a:lvl7pPr>
            <a:lvl8pPr marL="3200400" indent="0" algn="ctr" eaLnBrk="1" latinLnBrk="0" hangingPunct="1">
              <a:buNone/>
            </a:lvl8pPr>
            <a:lvl9pPr marL="3657600" indent="0" algn="ctr" eaLnBrk="1" latinLnBrk="0" hangingPunct="1">
              <a:buNone/>
            </a:lvl9pPr>
            <a:extLst/>
          </a:lstStyle>
          <a:p>
            <a:pPr eaLnBrk="1" latinLnBrk="0" hangingPunct="1"/>
            <a:r>
              <a:rPr lang="es-ES"/>
              <a:t>Haga clic para modificar el estilo de subtítulo del patrón</a:t>
            </a:r>
            <a:endParaRPr/>
          </a:p>
        </p:txBody>
      </p:sp>
      <p:sp>
        <p:nvSpPr>
          <p:cNvPr id="28" name="Date Placeholder 27"/>
          <p:cNvSpPr>
            <a:spLocks noGrp="1"/>
          </p:cNvSpPr>
          <p:nvPr>
            <p:ph type="dt" sz="half" idx="10"/>
          </p:nvPr>
        </p:nvSpPr>
        <p:spPr>
          <a:xfrm>
            <a:off x="76200" y="4551524"/>
            <a:ext cx="2057400" cy="514350"/>
          </a:xfrm>
        </p:spPr>
        <p:txBody>
          <a:bodyPr>
            <a:noAutofit/>
          </a:bodyPr>
          <a:lstStyle>
            <a:lvl1pPr algn="ctr" eaLnBrk="1" latinLnBrk="0" hangingPunct="1">
              <a:defRPr kumimoji="0" lang="es-ES" sz="2000">
                <a:solidFill>
                  <a:srgbClr val="FFFFFF"/>
                </a:solidFill>
              </a:defRPr>
            </a:lvl1pPr>
            <a:extLst/>
          </a:lstStyle>
          <a:p>
            <a:pPr algn="ctr"/>
            <a:fld id="{047E157E-8DCB-4F70-A0AF-5EB586A91DD4}" type="datetime1">
              <a:rPr kumimoji="0" lang="es-ES">
                <a:solidFill>
                  <a:srgbClr val="FFFFFF"/>
                </a:solidFill>
              </a:rPr>
              <a:pPr algn="ctr"/>
              <a:t>07/09/2022</a:t>
            </a:fld>
            <a:endParaRPr kumimoji="0" lang="es-ES" sz="2000">
              <a:solidFill>
                <a:srgbClr val="FFFFFF"/>
              </a:solidFill>
            </a:endParaRPr>
          </a:p>
        </p:txBody>
      </p:sp>
      <p:sp>
        <p:nvSpPr>
          <p:cNvPr id="17" name="Footer Placeholder 16"/>
          <p:cNvSpPr>
            <a:spLocks noGrp="1"/>
          </p:cNvSpPr>
          <p:nvPr>
            <p:ph type="ftr" sz="quarter" idx="11"/>
          </p:nvPr>
        </p:nvSpPr>
        <p:spPr>
          <a:xfrm>
            <a:off x="2085393" y="177404"/>
            <a:ext cx="5867400" cy="273844"/>
          </a:xfrm>
        </p:spPr>
        <p:txBody>
          <a:bodyPr/>
          <a:lstStyle>
            <a:lvl1pPr algn="r" eaLnBrk="1" latinLnBrk="0" hangingPunct="1">
              <a:defRPr kumimoji="0" lang="es-ES">
                <a:solidFill>
                  <a:schemeClr val="tx2"/>
                </a:solidFill>
              </a:defRPr>
            </a:lvl1pPr>
            <a:extLst/>
          </a:lstStyle>
          <a:p>
            <a:pPr algn="r"/>
            <a:endParaRPr kumimoji="0" lang="es-ES">
              <a:solidFill>
                <a:schemeClr val="tx2"/>
              </a:solidFill>
            </a:endParaRPr>
          </a:p>
        </p:txBody>
      </p:sp>
      <p:sp>
        <p:nvSpPr>
          <p:cNvPr id="29" name="Slide Number Placeholder 28"/>
          <p:cNvSpPr>
            <a:spLocks noGrp="1"/>
          </p:cNvSpPr>
          <p:nvPr>
            <p:ph type="sldNum" sz="quarter" idx="12"/>
          </p:nvPr>
        </p:nvSpPr>
        <p:spPr>
          <a:xfrm>
            <a:off x="8001000" y="171450"/>
            <a:ext cx="838200" cy="285750"/>
          </a:xfrm>
        </p:spPr>
        <p:txBody>
          <a:bodyPr/>
          <a:lstStyle>
            <a:lvl1pPr eaLnBrk="1" latinLnBrk="0" hangingPunct="1">
              <a:defRPr kumimoji="0" lang="es-ES">
                <a:solidFill>
                  <a:schemeClr val="tx2"/>
                </a:solidFill>
              </a:defRPr>
            </a:lvl1pPr>
            <a:extLst/>
          </a:lstStyle>
          <a:p>
            <a:fld id="{8F82E0A0-C266-4798-8C8F-B9F91E9DA37E}" type="slidenum">
              <a:rPr kumimoji="0" lang="es-ES">
                <a:solidFill>
                  <a:schemeClr val="tx2"/>
                </a:solidFill>
              </a:rPr>
              <a:pPr/>
              <a:t>‹#›</a:t>
            </a:fld>
            <a:endParaRPr kumimoji="0" lang="es-ES">
              <a:solidFill>
                <a:schemeClr val="tx2"/>
              </a:solidFill>
            </a:endParaRPr>
          </a:p>
        </p:txBody>
      </p:sp>
      <p:sp>
        <p:nvSpPr>
          <p:cNvPr id="12" name="Rectangle 11"/>
          <p:cNvSpPr>
            <a:spLocks noGrp="1"/>
          </p:cNvSpPr>
          <p:nvPr>
            <p:ph type="title"/>
          </p:nvPr>
        </p:nvSpPr>
        <p:spPr>
          <a:xfrm>
            <a:off x="2362200" y="2343150"/>
            <a:ext cx="6477000" cy="2038350"/>
          </a:xfrm>
        </p:spPr>
        <p:txBody>
          <a:bodyPr rtlCol="0" anchor="b"/>
          <a:lstStyle>
            <a:lvl1pPr eaLnBrk="1" latinLnBrk="0" hangingPunct="1">
              <a:defRPr kumimoji="0" lang="es-ES" cap="all" baseline="0"/>
            </a:lvl1pPr>
            <a:extLst/>
          </a:lstStyle>
          <a:p>
            <a:pPr eaLnBrk="1" latinLnBrk="0" hangingPunct="1"/>
            <a:r>
              <a:rPr lang="es-ES"/>
              <a:t>Haga clic para modificar el estilo de título del patrón</a:t>
            </a:r>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pPr eaLnBrk="1" latinLnBrk="0" hangingPunct="1"/>
            <a:r>
              <a:rPr lang="es-ES"/>
              <a:t>Haga clic para modificar el estilo de título del patrón</a:t>
            </a:r>
            <a:endParaRPr/>
          </a:p>
        </p:txBody>
      </p:sp>
      <p:sp>
        <p:nvSpPr>
          <p:cNvPr id="3" name="Rectangle 2"/>
          <p:cNvSpPr>
            <a:spLocks noGrp="1"/>
          </p:cNvSpPr>
          <p:nvPr>
            <p:ph type="dt" sz="half" idx="10"/>
          </p:nvPr>
        </p:nvSpPr>
        <p:spPr/>
        <p:txBody>
          <a:bodyPr/>
          <a:lstStyle/>
          <a:p>
            <a:fld id="{E4606EA6-EFEA-4C30-9264-4F9291A5780D}" type="datetime1">
              <a:rPr lang="es-AR"/>
              <a:pPr/>
              <a:t>7/9/2022</a:t>
            </a:fld>
            <a:endParaRPr kumimoji="0" lang="es-ES"/>
          </a:p>
        </p:txBody>
      </p:sp>
      <p:sp>
        <p:nvSpPr>
          <p:cNvPr id="4" name="Rectangle 3"/>
          <p:cNvSpPr>
            <a:spLocks noGrp="1"/>
          </p:cNvSpPr>
          <p:nvPr>
            <p:ph type="ftr" sz="quarter" idx="11"/>
          </p:nvPr>
        </p:nvSpPr>
        <p:spPr/>
        <p:txBody>
          <a:bodyPr/>
          <a:lstStyle/>
          <a:p>
            <a:endParaRPr kumimoji="0" lang="es-ES"/>
          </a:p>
        </p:txBody>
      </p:sp>
      <p:sp>
        <p:nvSpPr>
          <p:cNvPr id="5" name="Rectangle 4"/>
          <p:cNvSpPr>
            <a:spLocks noGrp="1"/>
          </p:cNvSpPr>
          <p:nvPr>
            <p:ph type="sldNum" sz="quarter" idx="12"/>
          </p:nvPr>
        </p:nvSpPr>
        <p:spPr/>
        <p:txBody>
          <a:bodyPr/>
          <a:lstStyle/>
          <a:p>
            <a:pPr algn="ctr"/>
            <a:fld id="{8F82E0A0-C266-4798-8C8F-B9F91E9DA37E}" type="slidenum">
              <a:rPr kumimoji="0" lang="es-ES" sz="1400" b="1">
                <a:solidFill>
                  <a:srgbClr val="FFFFFF"/>
                </a:solidFill>
              </a:rPr>
              <a:pPr algn="ctr"/>
              <a:t>‹#›</a:t>
            </a:fld>
            <a:endParaRPr kumimoji="0" lang="es-ES"/>
          </a:p>
        </p:txBody>
      </p:sp>
      <p:sp>
        <p:nvSpPr>
          <p:cNvPr id="7" name="Rectangle 6"/>
          <p:cNvSpPr>
            <a:spLocks noGrp="1"/>
          </p:cNvSpPr>
          <p:nvPr>
            <p:ph sz="quarter" idx="13"/>
          </p:nvPr>
        </p:nvSpPr>
        <p:spPr>
          <a:xfrm>
            <a:off x="609600" y="1352550"/>
            <a:ext cx="8153400" cy="3276600"/>
          </a:xfrm>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057400"/>
            <a:ext cx="7123113" cy="1254919"/>
          </a:xfrm>
        </p:spPr>
        <p:txBody>
          <a:bodyPr anchor="t"/>
          <a:lstStyle>
            <a:lvl1pPr eaLnBrk="1" latinLnBrk="0" hangingPunct="1">
              <a:buNone/>
              <a:defRPr kumimoji="0" lang="es-ES" sz="2800">
                <a:solidFill>
                  <a:schemeClr val="tx2"/>
                </a:solidFill>
              </a:defRPr>
            </a:lvl1pPr>
            <a:lvl2pPr eaLnBrk="1" latinLnBrk="0" hangingPunct="1">
              <a:buNone/>
              <a:defRPr kumimoji="0" lang="es-ES" sz="1800">
                <a:solidFill>
                  <a:schemeClr val="tx1">
                    <a:tint val="75000"/>
                  </a:schemeClr>
                </a:solidFill>
              </a:defRPr>
            </a:lvl2pPr>
            <a:lvl3pPr eaLnBrk="1" latinLnBrk="0" hangingPunct="1">
              <a:buNone/>
              <a:defRPr kumimoji="0" lang="es-ES" sz="1600">
                <a:solidFill>
                  <a:schemeClr val="tx1">
                    <a:tint val="75000"/>
                  </a:schemeClr>
                </a:solidFill>
              </a:defRPr>
            </a:lvl3pPr>
            <a:lvl4pPr eaLnBrk="1" latinLnBrk="0" hangingPunct="1">
              <a:buNone/>
              <a:defRPr kumimoji="0" lang="es-ES" sz="1400">
                <a:solidFill>
                  <a:schemeClr val="tx1">
                    <a:tint val="75000"/>
                  </a:schemeClr>
                </a:solidFill>
              </a:defRPr>
            </a:lvl4pPr>
            <a:lvl5pPr eaLnBrk="1" latinLnBrk="0" hangingPunct="1">
              <a:buNone/>
              <a:defRPr kumimoji="0" lang="es-ES" sz="1400">
                <a:solidFill>
                  <a:schemeClr val="tx1">
                    <a:tint val="75000"/>
                  </a:schemeClr>
                </a:solidFill>
              </a:defRPr>
            </a:lvl5pPr>
            <a:extLst/>
          </a:lstStyle>
          <a:p>
            <a:pPr lvl="0" eaLnBrk="1" latinLnBrk="0" hangingPunct="1"/>
            <a:r>
              <a:rPr lang="es-ES"/>
              <a:t>Haga clic para modificar el estilo de texto del patrón</a:t>
            </a:r>
          </a:p>
        </p:txBody>
      </p:sp>
      <p:sp>
        <p:nvSpPr>
          <p:cNvPr id="7" name="Rectangle 6"/>
          <p:cNvSpPr/>
          <p:nvPr/>
        </p:nvSpPr>
        <p:spPr>
          <a:xfrm>
            <a:off x="0" y="1143000"/>
            <a:ext cx="9144000" cy="85725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s-ES"/>
          </a:p>
        </p:txBody>
      </p:sp>
      <p:sp>
        <p:nvSpPr>
          <p:cNvPr id="8" name="Rectangle 7"/>
          <p:cNvSpPr/>
          <p:nvPr/>
        </p:nvSpPr>
        <p:spPr>
          <a:xfrm>
            <a:off x="0" y="1200150"/>
            <a:ext cx="1295400" cy="7429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s-ES"/>
          </a:p>
        </p:txBody>
      </p:sp>
      <p:sp>
        <p:nvSpPr>
          <p:cNvPr id="9" name="Rectangle 8"/>
          <p:cNvSpPr/>
          <p:nvPr/>
        </p:nvSpPr>
        <p:spPr>
          <a:xfrm>
            <a:off x="1371600" y="1200150"/>
            <a:ext cx="7772400" cy="7429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s-ES"/>
          </a:p>
        </p:txBody>
      </p:sp>
      <p:sp>
        <p:nvSpPr>
          <p:cNvPr id="2" name="Title 1"/>
          <p:cNvSpPr>
            <a:spLocks noGrp="1"/>
          </p:cNvSpPr>
          <p:nvPr>
            <p:ph type="title" hasCustomPrompt="1"/>
          </p:nvPr>
        </p:nvSpPr>
        <p:spPr>
          <a:xfrm>
            <a:off x="1371600" y="1200150"/>
            <a:ext cx="7620000" cy="742950"/>
          </a:xfrm>
        </p:spPr>
        <p:txBody>
          <a:bodyPr/>
          <a:lstStyle>
            <a:lvl1pPr algn="l" eaLnBrk="1" latinLnBrk="0" hangingPunct="1">
              <a:buNone/>
              <a:defRPr kumimoji="0" lang="es-ES" sz="4400" b="0" cap="none">
                <a:solidFill>
                  <a:srgbClr val="FFFFFF"/>
                </a:solidFill>
              </a:defRPr>
            </a:lvl1pPr>
            <a:extLst/>
          </a:lstStyle>
          <a:p>
            <a:r>
              <a:rPr kumimoji="0" lang="es-ES"/>
              <a:t>Haga clic para modificar el estilo de título del patrón</a:t>
            </a:r>
          </a:p>
        </p:txBody>
      </p:sp>
      <p:sp>
        <p:nvSpPr>
          <p:cNvPr id="12" name="Date Placeholder 11"/>
          <p:cNvSpPr>
            <a:spLocks noGrp="1"/>
          </p:cNvSpPr>
          <p:nvPr>
            <p:ph type="dt" sz="half" idx="10"/>
          </p:nvPr>
        </p:nvSpPr>
        <p:spPr/>
        <p:txBody>
          <a:bodyPr/>
          <a:lstStyle/>
          <a:p>
            <a:fld id="{6FCF9F07-3BC7-4570-B054-79111B0A380C}" type="datetime1">
              <a:rPr lang="es-AR"/>
              <a:pPr/>
              <a:t>7/9/2022</a:t>
            </a:fld>
            <a:endParaRPr kumimoji="0" lang="es-ES"/>
          </a:p>
        </p:txBody>
      </p:sp>
      <p:sp>
        <p:nvSpPr>
          <p:cNvPr id="13" name="Slide Number Placeholder 12"/>
          <p:cNvSpPr>
            <a:spLocks noGrp="1"/>
          </p:cNvSpPr>
          <p:nvPr>
            <p:ph type="sldNum" sz="quarter" idx="11"/>
          </p:nvPr>
        </p:nvSpPr>
        <p:spPr>
          <a:xfrm>
            <a:off x="0" y="1314450"/>
            <a:ext cx="1295400" cy="526257"/>
          </a:xfrm>
        </p:spPr>
        <p:txBody>
          <a:bodyPr>
            <a:noAutofit/>
          </a:bodyPr>
          <a:lstStyle>
            <a:lvl1pPr eaLnBrk="1" latinLnBrk="0" hangingPunct="1">
              <a:defRPr kumimoji="0" lang="es-ES" sz="2400">
                <a:solidFill>
                  <a:srgbClr val="FFFFFF"/>
                </a:solidFill>
              </a:defRPr>
            </a:lvl1pPr>
            <a:extLst/>
          </a:lstStyle>
          <a:p>
            <a:pPr algn="ctr"/>
            <a:fld id="{8F82E0A0-C266-4798-8C8F-B9F91E9DA37E}" type="slidenum">
              <a:rPr kumimoji="0" lang="es-ES" sz="2400" b="1">
                <a:solidFill>
                  <a:srgbClr val="FFFFFF"/>
                </a:solidFill>
              </a:rPr>
              <a:pPr algn="ctr"/>
              <a:t>‹#›</a:t>
            </a:fld>
            <a:endParaRPr kumimoji="0" lang="es-ES" sz="2400">
              <a:solidFill>
                <a:srgbClr val="FFFFFF"/>
              </a:solidFill>
            </a:endParaRPr>
          </a:p>
        </p:txBody>
      </p:sp>
      <p:sp>
        <p:nvSpPr>
          <p:cNvPr id="14" name="Footer Placeholder 13"/>
          <p:cNvSpPr>
            <a:spLocks noGrp="1"/>
          </p:cNvSpPr>
          <p:nvPr>
            <p:ph type="ftr" sz="quarter" idx="12"/>
          </p:nvPr>
        </p:nvSpPr>
        <p:spPr/>
        <p:txBody>
          <a:bodyPr/>
          <a:lstStyle/>
          <a:p>
            <a:endParaRPr kumimoji="0" lang="es-E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es-ES"/>
              <a:t>Haga clic para modificar el estilo de título del patrón</a:t>
            </a:r>
            <a:endParaRPr/>
          </a:p>
        </p:txBody>
      </p:sp>
      <p:sp>
        <p:nvSpPr>
          <p:cNvPr id="9" name="Content Placeholder 8"/>
          <p:cNvSpPr>
            <a:spLocks noGrp="1"/>
          </p:cNvSpPr>
          <p:nvPr>
            <p:ph sz="quarter" idx="13"/>
          </p:nvPr>
        </p:nvSpPr>
        <p:spPr>
          <a:xfrm>
            <a:off x="609600" y="1352551"/>
            <a:ext cx="3886200" cy="3268624"/>
          </a:xfrm>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a:p>
        </p:txBody>
      </p:sp>
      <p:sp>
        <p:nvSpPr>
          <p:cNvPr id="11" name="Content Placeholder 10"/>
          <p:cNvSpPr>
            <a:spLocks noGrp="1"/>
          </p:cNvSpPr>
          <p:nvPr>
            <p:ph sz="quarter" idx="14"/>
          </p:nvPr>
        </p:nvSpPr>
        <p:spPr>
          <a:xfrm>
            <a:off x="4844901" y="1352549"/>
            <a:ext cx="3886200" cy="3268625"/>
          </a:xfrm>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a:p>
        </p:txBody>
      </p:sp>
      <p:sp>
        <p:nvSpPr>
          <p:cNvPr id="8" name="Date Placeholder 7"/>
          <p:cNvSpPr>
            <a:spLocks noGrp="1"/>
          </p:cNvSpPr>
          <p:nvPr>
            <p:ph type="dt" sz="half" idx="15"/>
          </p:nvPr>
        </p:nvSpPr>
        <p:spPr/>
        <p:txBody>
          <a:bodyPr rtlCol="0"/>
          <a:lstStyle/>
          <a:p>
            <a:fld id="{E4606EA6-EFEA-4C30-9264-4F9291A5780D}" type="datetime1">
              <a:rPr lang="es-AR"/>
              <a:pPr/>
              <a:t>7/9/2022</a:t>
            </a:fld>
            <a:endParaRPr kumimoji="0" lang="es-ES"/>
          </a:p>
        </p:txBody>
      </p:sp>
      <p:sp>
        <p:nvSpPr>
          <p:cNvPr id="10" name="Slide Number Placeholder 9"/>
          <p:cNvSpPr>
            <a:spLocks noGrp="1"/>
          </p:cNvSpPr>
          <p:nvPr>
            <p:ph type="sldNum" sz="quarter" idx="16"/>
          </p:nvPr>
        </p:nvSpPr>
        <p:spPr/>
        <p:txBody>
          <a:bodyPr rtlCol="0"/>
          <a:lstStyle/>
          <a:p>
            <a:pPr algn="ctr"/>
            <a:fld id="{8F82E0A0-C266-4798-8C8F-B9F91E9DA37E}" type="slidenum">
              <a:rPr kumimoji="0" lang="es-ES" sz="1400" b="1">
                <a:solidFill>
                  <a:srgbClr val="FFFFFF"/>
                </a:solidFill>
              </a:rPr>
              <a:pPr algn="ctr"/>
              <a:t>‹#›</a:t>
            </a:fld>
            <a:endParaRPr kumimoji="0" lang="es-ES"/>
          </a:p>
        </p:txBody>
      </p:sp>
      <p:sp>
        <p:nvSpPr>
          <p:cNvPr id="12" name="Footer Placeholder 11"/>
          <p:cNvSpPr>
            <a:spLocks noGrp="1"/>
          </p:cNvSpPr>
          <p:nvPr>
            <p:ph type="ftr" sz="quarter" idx="17"/>
          </p:nvPr>
        </p:nvSpPr>
        <p:spPr/>
        <p:txBody>
          <a:bodyPr rtlCol="0"/>
          <a:lstStyle/>
          <a:p>
            <a:endParaRPr kumimoji="0"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12648" y="118110"/>
            <a:ext cx="8153400" cy="1005840"/>
          </a:xfrm>
        </p:spPr>
        <p:txBody>
          <a:bodyPr anchor="b"/>
          <a:lstStyle>
            <a:lvl1pPr eaLnBrk="1" latinLnBrk="0" hangingPunct="1">
              <a:defRPr kumimoji="0" lang="es-ES"/>
            </a:lvl1pPr>
            <a:extLst/>
          </a:lstStyle>
          <a:p>
            <a:pPr eaLnBrk="1" latinLnBrk="0" hangingPunct="1"/>
            <a:r>
              <a:rPr lang="es-ES"/>
              <a:t>Haga clic para modificar el estilo de título del patrón</a:t>
            </a:r>
            <a:endParaRPr/>
          </a:p>
        </p:txBody>
      </p:sp>
      <p:sp>
        <p:nvSpPr>
          <p:cNvPr id="11" name="Content Placeholder 10"/>
          <p:cNvSpPr>
            <a:spLocks noGrp="1"/>
          </p:cNvSpPr>
          <p:nvPr>
            <p:ph sz="quarter" idx="13"/>
          </p:nvPr>
        </p:nvSpPr>
        <p:spPr>
          <a:xfrm>
            <a:off x="609600" y="1919818"/>
            <a:ext cx="3886200" cy="2628900"/>
          </a:xfrm>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a:p>
        </p:txBody>
      </p:sp>
      <p:sp>
        <p:nvSpPr>
          <p:cNvPr id="13" name="Content Placeholder 12"/>
          <p:cNvSpPr>
            <a:spLocks noGrp="1"/>
          </p:cNvSpPr>
          <p:nvPr>
            <p:ph sz="quarter" idx="14"/>
          </p:nvPr>
        </p:nvSpPr>
        <p:spPr>
          <a:xfrm>
            <a:off x="4800600" y="1919818"/>
            <a:ext cx="3886200" cy="2628900"/>
          </a:xfrm>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a:p>
        </p:txBody>
      </p:sp>
      <p:sp>
        <p:nvSpPr>
          <p:cNvPr id="10" name="Date Placeholder 9"/>
          <p:cNvSpPr>
            <a:spLocks noGrp="1"/>
          </p:cNvSpPr>
          <p:nvPr>
            <p:ph type="dt" sz="half" idx="15"/>
          </p:nvPr>
        </p:nvSpPr>
        <p:spPr/>
        <p:txBody>
          <a:bodyPr rtlCol="0"/>
          <a:lstStyle/>
          <a:p>
            <a:fld id="{E4606EA6-EFEA-4C30-9264-4F9291A5780D}" type="datetime1">
              <a:rPr lang="es-AR"/>
              <a:pPr/>
              <a:t>7/9/2022</a:t>
            </a:fld>
            <a:endParaRPr kumimoji="0" lang="es-ES"/>
          </a:p>
        </p:txBody>
      </p:sp>
      <p:sp>
        <p:nvSpPr>
          <p:cNvPr id="12" name="Slide Number Placeholder 11"/>
          <p:cNvSpPr>
            <a:spLocks noGrp="1"/>
          </p:cNvSpPr>
          <p:nvPr>
            <p:ph type="sldNum" sz="quarter" idx="16"/>
          </p:nvPr>
        </p:nvSpPr>
        <p:spPr/>
        <p:txBody>
          <a:bodyPr rtlCol="0"/>
          <a:lstStyle/>
          <a:p>
            <a:pPr algn="ctr"/>
            <a:fld id="{8F82E0A0-C266-4798-8C8F-B9F91E9DA37E}" type="slidenum">
              <a:rPr kumimoji="0" lang="es-ES" sz="1400" b="1">
                <a:solidFill>
                  <a:srgbClr val="FFFFFF"/>
                </a:solidFill>
              </a:rPr>
              <a:pPr algn="ctr"/>
              <a:t>‹#›</a:t>
            </a:fld>
            <a:endParaRPr kumimoji="0" lang="es-ES"/>
          </a:p>
        </p:txBody>
      </p:sp>
      <p:sp>
        <p:nvSpPr>
          <p:cNvPr id="14" name="Footer Placeholder 13"/>
          <p:cNvSpPr>
            <a:spLocks noGrp="1"/>
          </p:cNvSpPr>
          <p:nvPr>
            <p:ph type="ftr" sz="quarter" idx="17"/>
          </p:nvPr>
        </p:nvSpPr>
        <p:spPr/>
        <p:txBody>
          <a:bodyPr rtlCol="0"/>
          <a:lstStyle/>
          <a:p>
            <a:endParaRPr kumimoji="0" lang="es-ES"/>
          </a:p>
        </p:txBody>
      </p:sp>
      <p:sp>
        <p:nvSpPr>
          <p:cNvPr id="16" name="Text Placeholder 15"/>
          <p:cNvSpPr>
            <a:spLocks noGrp="1"/>
          </p:cNvSpPr>
          <p:nvPr>
            <p:ph type="body" sz="quarter" idx="18"/>
          </p:nvPr>
        </p:nvSpPr>
        <p:spPr>
          <a:xfrm>
            <a:off x="609600" y="1362287"/>
            <a:ext cx="3886200" cy="530352"/>
          </a:xfrm>
          <a:solidFill>
            <a:schemeClr val="accent2"/>
          </a:solidFill>
        </p:spPr>
        <p:txBody>
          <a:bodyPr rtlCol="0" anchor="ctr"/>
          <a:lstStyle>
            <a:lvl1pPr eaLnBrk="1" latinLnBrk="0" hangingPunct="1">
              <a:buFontTx/>
              <a:buNone/>
              <a:defRPr kumimoji="0" lang="es-ES" sz="2000" b="1">
                <a:solidFill>
                  <a:srgbClr val="FFFFFF"/>
                </a:solidFill>
              </a:defRPr>
            </a:lvl1pPr>
            <a:extLst/>
          </a:lstStyle>
          <a:p>
            <a:pPr lvl="0" eaLnBrk="1" latinLnBrk="0" hangingPunct="1"/>
            <a:r>
              <a:rPr lang="es-ES"/>
              <a:t>Haga clic para modificar el estilo de texto del patrón</a:t>
            </a:r>
          </a:p>
        </p:txBody>
      </p:sp>
      <p:sp>
        <p:nvSpPr>
          <p:cNvPr id="15" name="Text Placeholder 14"/>
          <p:cNvSpPr>
            <a:spLocks noGrp="1"/>
          </p:cNvSpPr>
          <p:nvPr>
            <p:ph type="body" sz="quarter" idx="19"/>
          </p:nvPr>
        </p:nvSpPr>
        <p:spPr>
          <a:xfrm>
            <a:off x="4800600" y="1362287"/>
            <a:ext cx="3886200" cy="530352"/>
          </a:xfrm>
          <a:solidFill>
            <a:schemeClr val="accent4"/>
          </a:solidFill>
        </p:spPr>
        <p:txBody>
          <a:bodyPr rtlCol="0" anchor="ctr"/>
          <a:lstStyle>
            <a:lvl1pPr eaLnBrk="1" latinLnBrk="0" hangingPunct="1">
              <a:buFontTx/>
              <a:buNone/>
              <a:defRPr kumimoji="0" lang="es-ES" sz="2000" b="1">
                <a:solidFill>
                  <a:srgbClr val="FFFFFF"/>
                </a:solidFill>
              </a:defRPr>
            </a:lvl1pPr>
            <a:extLst/>
          </a:lstStyle>
          <a:p>
            <a:pPr lvl="0" eaLnBrk="1" latinLnBrk="0" hangingPunct="1"/>
            <a:r>
              <a:rPr lang="es-ES"/>
              <a:t>Haga clic para modificar el estilo de texto del patrón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es-ES"/>
              <a:t>Haga clic para modificar el estilo de título del patrón</a:t>
            </a:r>
            <a:endParaRPr/>
          </a:p>
        </p:txBody>
      </p:sp>
      <p:sp>
        <p:nvSpPr>
          <p:cNvPr id="3" name="Date Placeholder 2"/>
          <p:cNvSpPr>
            <a:spLocks noGrp="1"/>
          </p:cNvSpPr>
          <p:nvPr>
            <p:ph type="dt" sz="half" idx="10"/>
          </p:nvPr>
        </p:nvSpPr>
        <p:spPr/>
        <p:txBody>
          <a:bodyPr/>
          <a:lstStyle/>
          <a:p>
            <a:fld id="{6DFADB5D-B7A0-47E3-AD2D-B1A6F8614213}" type="datetime1">
              <a:rPr lang="es-AR"/>
              <a:pPr/>
              <a:t>7/9/2022</a:t>
            </a:fld>
            <a:endParaRPr kumimoji="0" lang="es-ES"/>
          </a:p>
        </p:txBody>
      </p:sp>
      <p:sp>
        <p:nvSpPr>
          <p:cNvPr id="4" name="Footer Placeholder 3"/>
          <p:cNvSpPr>
            <a:spLocks noGrp="1"/>
          </p:cNvSpPr>
          <p:nvPr>
            <p:ph type="ftr" sz="quarter" idx="11"/>
          </p:nvPr>
        </p:nvSpPr>
        <p:spPr/>
        <p:txBody>
          <a:bodyPr/>
          <a:lstStyle/>
          <a:p>
            <a:endParaRPr kumimoji="0" lang="es-ES"/>
          </a:p>
        </p:txBody>
      </p:sp>
      <p:sp>
        <p:nvSpPr>
          <p:cNvPr id="5" name="Slide Number Placeholder 4"/>
          <p:cNvSpPr>
            <a:spLocks noGrp="1"/>
          </p:cNvSpPr>
          <p:nvPr>
            <p:ph type="sldNum" sz="quarter" idx="12"/>
          </p:nvPr>
        </p:nvSpPr>
        <p:spPr/>
        <p:txBody>
          <a:bodyPr/>
          <a:lstStyle>
            <a:lvl1pPr eaLnBrk="1" latinLnBrk="0" hangingPunct="1">
              <a:defRPr kumimoji="0" lang="es-ES">
                <a:solidFill>
                  <a:srgbClr val="FFFFFF"/>
                </a:solidFill>
              </a:defRPr>
            </a:lvl1pPr>
            <a:extLst/>
          </a:lstStyle>
          <a:p>
            <a:fld id="{A3F7CB7D-F184-43C7-B6FD-03D728E1BBFF}" type="slidenum">
              <a:rPr kumimoji="0" lang="es-ES">
                <a:solidFill>
                  <a:srgbClr val="FFFFFF"/>
                </a:solidFill>
              </a:rPr>
              <a:pPr/>
              <a:t>‹#›</a:t>
            </a:fld>
            <a:endParaRPr kumimoji="0" lang="es-ES">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968126-03FC-49C0-B9B8-2B561CCC3D90}" type="datetime1">
              <a:rPr lang="es-AR"/>
              <a:pPr/>
              <a:t>7/9/2022</a:t>
            </a:fld>
            <a:endParaRPr kumimoji="0" lang="es-ES"/>
          </a:p>
        </p:txBody>
      </p:sp>
      <p:sp>
        <p:nvSpPr>
          <p:cNvPr id="3" name="Footer Placeholder 2"/>
          <p:cNvSpPr>
            <a:spLocks noGrp="1"/>
          </p:cNvSpPr>
          <p:nvPr>
            <p:ph type="ftr" sz="quarter" idx="11"/>
          </p:nvPr>
        </p:nvSpPr>
        <p:spPr/>
        <p:txBody>
          <a:bodyPr/>
          <a:lstStyle/>
          <a:p>
            <a:endParaRPr kumimoji="0" lang="es-ES"/>
          </a:p>
        </p:txBody>
      </p:sp>
      <p:sp>
        <p:nvSpPr>
          <p:cNvPr id="4" name="Slide Number Placeholder 3"/>
          <p:cNvSpPr>
            <a:spLocks noGrp="1"/>
          </p:cNvSpPr>
          <p:nvPr>
            <p:ph type="sldNum" sz="quarter" idx="12"/>
          </p:nvPr>
        </p:nvSpPr>
        <p:spPr>
          <a:xfrm>
            <a:off x="0" y="4686300"/>
            <a:ext cx="533400" cy="285750"/>
          </a:xfrm>
        </p:spPr>
        <p:txBody>
          <a:bodyPr/>
          <a:lstStyle>
            <a:lvl1pPr eaLnBrk="1" latinLnBrk="0" hangingPunct="1">
              <a:defRPr kumimoji="0" lang="es-ES">
                <a:solidFill>
                  <a:schemeClr val="tx2"/>
                </a:solidFill>
              </a:defRPr>
            </a:lvl1pPr>
            <a:extLst/>
          </a:lstStyle>
          <a:p>
            <a:fld id="{A3F7CB7D-F184-43C7-B6FD-03D728E1BBFF}" type="slidenum">
              <a:rPr kumimoji="0" lang="es-ES">
                <a:solidFill>
                  <a:schemeClr val="tx2"/>
                </a:solidFill>
              </a:rPr>
              <a:pPr/>
              <a:t>‹#›</a:t>
            </a:fld>
            <a:endParaRPr kumimoji="0" lang="es-ES">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1005840"/>
          </a:xfrm>
        </p:spPr>
        <p:txBody>
          <a:bodyPr anchor="b"/>
          <a:lstStyle>
            <a:lvl1pPr algn="l" eaLnBrk="1" latinLnBrk="0" hangingPunct="1">
              <a:buNone/>
              <a:defRPr kumimoji="0" lang="es-ES" sz="4200" b="0"/>
            </a:lvl1pPr>
            <a:extLst/>
          </a:lstStyle>
          <a:p>
            <a:pPr eaLnBrk="1" latinLnBrk="0" hangingPunct="1"/>
            <a:r>
              <a:rPr lang="es-ES"/>
              <a:t>Haga clic para modificar el estilo de título del patrón</a:t>
            </a:r>
            <a:endParaRPr/>
          </a:p>
        </p:txBody>
      </p:sp>
      <p:sp>
        <p:nvSpPr>
          <p:cNvPr id="5" name="Date Placeholder 4"/>
          <p:cNvSpPr>
            <a:spLocks noGrp="1"/>
          </p:cNvSpPr>
          <p:nvPr>
            <p:ph type="dt" sz="half" idx="10"/>
          </p:nvPr>
        </p:nvSpPr>
        <p:spPr/>
        <p:txBody>
          <a:bodyPr/>
          <a:lstStyle/>
          <a:p>
            <a:fld id="{F49A8198-4617-485E-9585-4840B69DBBA6}" type="datetime1">
              <a:rPr lang="es-AR"/>
              <a:pPr/>
              <a:t>7/9/2022</a:t>
            </a:fld>
            <a:endParaRPr kumimoji="0" lang="es-ES"/>
          </a:p>
        </p:txBody>
      </p:sp>
      <p:sp>
        <p:nvSpPr>
          <p:cNvPr id="6" name="Footer Placeholder 5"/>
          <p:cNvSpPr>
            <a:spLocks noGrp="1"/>
          </p:cNvSpPr>
          <p:nvPr>
            <p:ph type="ftr" sz="quarter" idx="11"/>
          </p:nvPr>
        </p:nvSpPr>
        <p:spPr/>
        <p:txBody>
          <a:bodyPr/>
          <a:lstStyle/>
          <a:p>
            <a:endParaRPr kumimoji="0" lang="es-ES"/>
          </a:p>
        </p:txBody>
      </p:sp>
      <p:sp>
        <p:nvSpPr>
          <p:cNvPr id="7" name="Slide Number Placeholder 6"/>
          <p:cNvSpPr>
            <a:spLocks noGrp="1"/>
          </p:cNvSpPr>
          <p:nvPr>
            <p:ph type="sldNum" sz="quarter" idx="12"/>
          </p:nvPr>
        </p:nvSpPr>
        <p:spPr/>
        <p:txBody>
          <a:bodyPr/>
          <a:lstStyle>
            <a:lvl1pPr eaLnBrk="1" latinLnBrk="0" hangingPunct="1">
              <a:defRPr kumimoji="0" lang="es-ES">
                <a:solidFill>
                  <a:srgbClr val="FFFFFF"/>
                </a:solidFill>
              </a:defRPr>
            </a:lvl1pPr>
            <a:extLst/>
          </a:lstStyle>
          <a:p>
            <a:fld id="{A3F7CB7D-F184-43C7-B6FD-03D728E1BBFF}" type="slidenum">
              <a:rPr kumimoji="0" lang="es-ES">
                <a:solidFill>
                  <a:srgbClr val="FFFFFF"/>
                </a:solidFill>
              </a:rPr>
              <a:pPr/>
              <a:t>‹#›</a:t>
            </a:fld>
            <a:endParaRPr kumimoji="0" lang="es-ES">
              <a:solidFill>
                <a:srgbClr val="FFFFFF"/>
              </a:solidFill>
            </a:endParaRPr>
          </a:p>
        </p:txBody>
      </p:sp>
      <p:sp>
        <p:nvSpPr>
          <p:cNvPr id="3" name="Text Placeholder 2"/>
          <p:cNvSpPr>
            <a:spLocks noGrp="1"/>
          </p:cNvSpPr>
          <p:nvPr>
            <p:ph type="body" idx="1"/>
          </p:nvPr>
        </p:nvSpPr>
        <p:spPr>
          <a:xfrm>
            <a:off x="609600" y="1428750"/>
            <a:ext cx="1600200" cy="31242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eaLnBrk="1" latinLnBrk="0" hangingPunct="1">
              <a:spcAft>
                <a:spcPts val="1000"/>
              </a:spcAft>
              <a:buNone/>
              <a:defRPr kumimoji="0" lang="es-ES" sz="1800"/>
            </a:lvl1pPr>
            <a:lvl2pPr eaLnBrk="1" latinLnBrk="0" hangingPunct="1">
              <a:buNone/>
              <a:defRPr kumimoji="0" lang="es-ES" sz="1200"/>
            </a:lvl2pPr>
            <a:lvl3pPr eaLnBrk="1" latinLnBrk="0" hangingPunct="1">
              <a:buNone/>
              <a:defRPr kumimoji="0" lang="es-ES" sz="1000"/>
            </a:lvl3pPr>
            <a:lvl4pPr eaLnBrk="1" latinLnBrk="0" hangingPunct="1">
              <a:buNone/>
              <a:defRPr kumimoji="0" lang="es-ES" sz="900"/>
            </a:lvl4pPr>
            <a:lvl5pPr eaLnBrk="1" latinLnBrk="0" hangingPunct="1">
              <a:buNone/>
              <a:defRPr kumimoji="0" lang="es-ES" sz="900"/>
            </a:lvl5pPr>
            <a:extLst/>
          </a:lstStyle>
          <a:p>
            <a:pPr lvl="0" eaLnBrk="1" latinLnBrk="0" hangingPunct="1"/>
            <a:r>
              <a:rPr lang="es-ES"/>
              <a:t>Haga clic para modificar el estilo de texto del patrón</a:t>
            </a:r>
          </a:p>
        </p:txBody>
      </p:sp>
      <p:sp>
        <p:nvSpPr>
          <p:cNvPr id="9" name="Content Placeholder 8"/>
          <p:cNvSpPr>
            <a:spLocks noGrp="1"/>
          </p:cNvSpPr>
          <p:nvPr>
            <p:ph sz="quarter" idx="13"/>
          </p:nvPr>
        </p:nvSpPr>
        <p:spPr>
          <a:xfrm>
            <a:off x="2362200" y="1428750"/>
            <a:ext cx="6400800" cy="3200400"/>
          </a:xfrm>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557668" y="0"/>
            <a:ext cx="7586332" cy="3419856"/>
          </a:xfrm>
          <a:solidFill>
            <a:schemeClr val="tx2">
              <a:shade val="50000"/>
            </a:schemeClr>
          </a:solidFill>
          <a:ln>
            <a:noFill/>
          </a:ln>
        </p:spPr>
        <p:txBody>
          <a:bodyPr/>
          <a:lstStyle>
            <a:lvl1pPr eaLnBrk="1" latinLnBrk="0" hangingPunct="1">
              <a:buNone/>
              <a:defRPr kumimoji="0" lang="es-ES" sz="3200"/>
            </a:lvl1pPr>
            <a:extLst/>
          </a:lstStyle>
          <a:p>
            <a:r>
              <a:rPr kumimoji="0" lang="es-ES"/>
              <a:t>Haga clic en el icono para agregar una imagen</a:t>
            </a:r>
          </a:p>
        </p:txBody>
      </p:sp>
      <p:sp>
        <p:nvSpPr>
          <p:cNvPr id="4" name="Text Placeholder 3"/>
          <p:cNvSpPr>
            <a:spLocks noGrp="1"/>
          </p:cNvSpPr>
          <p:nvPr>
            <p:ph type="body" sz="half" idx="2"/>
          </p:nvPr>
        </p:nvSpPr>
        <p:spPr>
          <a:xfrm>
            <a:off x="1600200" y="4114800"/>
            <a:ext cx="7315200" cy="514350"/>
          </a:xfrm>
        </p:spPr>
        <p:txBody>
          <a:bodyPr/>
          <a:lstStyle>
            <a:lvl1pPr marL="0" indent="0" eaLnBrk="1" latinLnBrk="0" hangingPunct="1">
              <a:buFontTx/>
              <a:buNone/>
              <a:defRPr kumimoji="0" lang="es-ES" sz="1700"/>
            </a:lvl1pPr>
            <a:lvl2pPr eaLnBrk="1" latinLnBrk="0" hangingPunct="1">
              <a:buFontTx/>
              <a:buNone/>
              <a:defRPr kumimoji="0" lang="es-ES" sz="1200"/>
            </a:lvl2pPr>
            <a:lvl3pPr eaLnBrk="1" latinLnBrk="0" hangingPunct="1">
              <a:buFontTx/>
              <a:buNone/>
              <a:defRPr kumimoji="0" lang="es-ES" sz="1000"/>
            </a:lvl3pPr>
            <a:lvl4pPr eaLnBrk="1" latinLnBrk="0" hangingPunct="1">
              <a:buFontTx/>
              <a:buNone/>
              <a:defRPr kumimoji="0" lang="es-ES" sz="900"/>
            </a:lvl4pPr>
            <a:lvl5pPr eaLnBrk="1" latinLnBrk="0" hangingPunct="1">
              <a:buFontTx/>
              <a:buNone/>
              <a:defRPr kumimoji="0" lang="es-ES" sz="900"/>
            </a:lvl5pPr>
            <a:extLst/>
          </a:lstStyle>
          <a:p>
            <a:pPr lvl="0" eaLnBrk="1" latinLnBrk="0" hangingPunct="1"/>
            <a:r>
              <a:rPr lang="es-ES"/>
              <a:t>Haga clic para modificar el estilo de texto del patrón</a:t>
            </a:r>
          </a:p>
        </p:txBody>
      </p:sp>
      <p:sp>
        <p:nvSpPr>
          <p:cNvPr id="8" name="Rectangle 7"/>
          <p:cNvSpPr/>
          <p:nvPr/>
        </p:nvSpPr>
        <p:spPr>
          <a:xfrm>
            <a:off x="-9144" y="3429000"/>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s-ES"/>
          </a:p>
        </p:txBody>
      </p:sp>
      <p:sp>
        <p:nvSpPr>
          <p:cNvPr id="9" name="Rectangle 8"/>
          <p:cNvSpPr/>
          <p:nvPr/>
        </p:nvSpPr>
        <p:spPr>
          <a:xfrm>
            <a:off x="-9144" y="3497580"/>
            <a:ext cx="1463040"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s-ES"/>
          </a:p>
        </p:txBody>
      </p:sp>
      <p:sp>
        <p:nvSpPr>
          <p:cNvPr id="10" name="Rectangle 9"/>
          <p:cNvSpPr/>
          <p:nvPr/>
        </p:nvSpPr>
        <p:spPr>
          <a:xfrm>
            <a:off x="1545336" y="3490722"/>
            <a:ext cx="7589520"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s-ES"/>
          </a:p>
        </p:txBody>
      </p:sp>
      <p:sp>
        <p:nvSpPr>
          <p:cNvPr id="2" name="Title 1"/>
          <p:cNvSpPr>
            <a:spLocks noGrp="1"/>
          </p:cNvSpPr>
          <p:nvPr>
            <p:ph type="title"/>
          </p:nvPr>
        </p:nvSpPr>
        <p:spPr>
          <a:xfrm>
            <a:off x="1600200" y="3543300"/>
            <a:ext cx="7315200" cy="457200"/>
          </a:xfrm>
        </p:spPr>
        <p:txBody>
          <a:bodyPr anchor="ctr"/>
          <a:lstStyle>
            <a:lvl1pPr algn="l" eaLnBrk="1" latinLnBrk="0" hangingPunct="1">
              <a:buNone/>
              <a:defRPr kumimoji="0" lang="es-ES" sz="2800" b="0">
                <a:solidFill>
                  <a:srgbClr val="FFFFFF"/>
                </a:solidFill>
              </a:defRPr>
            </a:lvl1pPr>
            <a:extLst/>
          </a:lstStyle>
          <a:p>
            <a:pPr eaLnBrk="1" latinLnBrk="0" hangingPunct="1"/>
            <a:r>
              <a:rPr lang="es-ES"/>
              <a:t>Haga clic para modificar el estilo de título del patrón</a:t>
            </a:r>
            <a:endParaRPr/>
          </a:p>
        </p:txBody>
      </p:sp>
      <p:sp>
        <p:nvSpPr>
          <p:cNvPr id="11" name="Rectangle 10"/>
          <p:cNvSpPr/>
          <p:nvPr/>
        </p:nvSpPr>
        <p:spPr>
          <a:xfrm>
            <a:off x="1447800" y="0"/>
            <a:ext cx="100584" cy="515035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s-ES"/>
          </a:p>
        </p:txBody>
      </p:sp>
      <p:sp>
        <p:nvSpPr>
          <p:cNvPr id="12" name="Date Placeholder 11"/>
          <p:cNvSpPr>
            <a:spLocks noGrp="1"/>
          </p:cNvSpPr>
          <p:nvPr>
            <p:ph type="dt" sz="half" idx="10"/>
          </p:nvPr>
        </p:nvSpPr>
        <p:spPr>
          <a:xfrm>
            <a:off x="6248400" y="4686300"/>
            <a:ext cx="2667000" cy="273844"/>
          </a:xfrm>
        </p:spPr>
        <p:txBody>
          <a:bodyPr rtlCol="0"/>
          <a:lstStyle/>
          <a:p>
            <a:fld id="{E4606EA6-EFEA-4C30-9264-4F9291A5780D}" type="datetime1">
              <a:rPr lang="es-AR"/>
              <a:pPr/>
              <a:t>7/9/2022</a:t>
            </a:fld>
            <a:endParaRPr kumimoji="0" lang="es-ES"/>
          </a:p>
        </p:txBody>
      </p:sp>
      <p:sp>
        <p:nvSpPr>
          <p:cNvPr id="13" name="Slide Number Placeholder 12"/>
          <p:cNvSpPr>
            <a:spLocks noGrp="1"/>
          </p:cNvSpPr>
          <p:nvPr>
            <p:ph type="sldNum" sz="quarter" idx="11"/>
          </p:nvPr>
        </p:nvSpPr>
        <p:spPr>
          <a:xfrm>
            <a:off x="0" y="3500437"/>
            <a:ext cx="1447800" cy="497684"/>
          </a:xfrm>
        </p:spPr>
        <p:txBody>
          <a:bodyPr rtlCol="0"/>
          <a:lstStyle>
            <a:lvl1pPr eaLnBrk="1" latinLnBrk="0" hangingPunct="1">
              <a:defRPr kumimoji="0" lang="es-ES" sz="2800"/>
            </a:lvl1pPr>
            <a:extLst/>
          </a:lstStyle>
          <a:p>
            <a:pPr algn="ctr"/>
            <a:fld id="{8F82E0A0-C266-4798-8C8F-B9F91E9DA37E}" type="slidenum">
              <a:rPr kumimoji="0" lang="es-ES" sz="2800" b="1">
                <a:solidFill>
                  <a:srgbClr val="FFFFFF"/>
                </a:solidFill>
              </a:rPr>
              <a:pPr algn="ctr"/>
              <a:t>‹#›</a:t>
            </a:fld>
            <a:endParaRPr kumimoji="0" lang="es-ES" sz="2800"/>
          </a:p>
        </p:txBody>
      </p:sp>
      <p:sp>
        <p:nvSpPr>
          <p:cNvPr id="14" name="Footer Placeholder 13"/>
          <p:cNvSpPr>
            <a:spLocks noGrp="1"/>
          </p:cNvSpPr>
          <p:nvPr>
            <p:ph type="ftr" sz="quarter" idx="12"/>
          </p:nvPr>
        </p:nvSpPr>
        <p:spPr>
          <a:xfrm>
            <a:off x="1600200" y="4686155"/>
            <a:ext cx="4572000" cy="273844"/>
          </a:xfrm>
        </p:spPr>
        <p:txBody>
          <a:bodyPr rtlCol="0"/>
          <a:lstStyle/>
          <a:p>
            <a:endParaRPr kumimoji="0" lang="es-E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612648" y="1352550"/>
            <a:ext cx="8153400" cy="3242310"/>
          </a:xfrm>
          <a:prstGeom prst="rect">
            <a:avLst/>
          </a:prstGeom>
        </p:spPr>
        <p:txBody>
          <a:bodyPr vert="horz">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4" name="Date Placeholder 13"/>
          <p:cNvSpPr>
            <a:spLocks noGrp="1"/>
          </p:cNvSpPr>
          <p:nvPr>
            <p:ph type="dt" sz="half" idx="2"/>
          </p:nvPr>
        </p:nvSpPr>
        <p:spPr>
          <a:xfrm>
            <a:off x="6096000" y="4686300"/>
            <a:ext cx="2667000" cy="273844"/>
          </a:xfrm>
          <a:prstGeom prst="rect">
            <a:avLst/>
          </a:prstGeom>
        </p:spPr>
        <p:txBody>
          <a:bodyPr vert="horz" anchor="ctr" anchorCtr="0"/>
          <a:lstStyle>
            <a:lvl1pPr algn="l" eaLnBrk="1" latinLnBrk="0" hangingPunct="1">
              <a:defRPr kumimoji="0" lang="es-ES" sz="1400">
                <a:solidFill>
                  <a:schemeClr val="tx2"/>
                </a:solidFill>
              </a:defRPr>
            </a:lvl1pPr>
            <a:extLst/>
          </a:lstStyle>
          <a:p>
            <a:fld id="{E4606EA6-EFEA-4C30-9264-4F9291A5780D}" type="datetime1">
              <a:rPr lang="es-AR"/>
              <a:pPr/>
              <a:t>7/9/2022</a:t>
            </a:fld>
            <a:endParaRPr kumimoji="0" lang="es-ES" sz="1400">
              <a:solidFill>
                <a:schemeClr val="tx2"/>
              </a:solidFill>
            </a:endParaRPr>
          </a:p>
        </p:txBody>
      </p:sp>
      <p:sp>
        <p:nvSpPr>
          <p:cNvPr id="3" name="Footer Placeholder 2"/>
          <p:cNvSpPr>
            <a:spLocks noGrp="1"/>
          </p:cNvSpPr>
          <p:nvPr>
            <p:ph type="ftr" sz="quarter" idx="3"/>
          </p:nvPr>
        </p:nvSpPr>
        <p:spPr>
          <a:xfrm>
            <a:off x="609601" y="4686155"/>
            <a:ext cx="5421083" cy="273844"/>
          </a:xfrm>
          <a:prstGeom prst="rect">
            <a:avLst/>
          </a:prstGeom>
        </p:spPr>
        <p:txBody>
          <a:bodyPr vert="horz" anchor="ctr"/>
          <a:lstStyle>
            <a:lvl1pPr algn="r" eaLnBrk="1" latinLnBrk="0" hangingPunct="1">
              <a:defRPr kumimoji="0" lang="es-ES" sz="1400">
                <a:solidFill>
                  <a:schemeClr val="tx2"/>
                </a:solidFill>
              </a:defRPr>
            </a:lvl1pPr>
            <a:extLst/>
          </a:lstStyle>
          <a:p>
            <a:pPr algn="r"/>
            <a:endParaRPr kumimoji="0" lang="es-ES" sz="1400">
              <a:solidFill>
                <a:schemeClr val="tx2"/>
              </a:solidFill>
            </a:endParaRPr>
          </a:p>
        </p:txBody>
      </p:sp>
      <p:sp>
        <p:nvSpPr>
          <p:cNvPr id="7" name="Rectangle 6"/>
          <p:cNvSpPr/>
          <p:nvPr/>
        </p:nvSpPr>
        <p:spPr>
          <a:xfrm>
            <a:off x="0" y="1095170"/>
            <a:ext cx="9144000" cy="24003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s-ES"/>
          </a:p>
        </p:txBody>
      </p:sp>
      <p:sp>
        <p:nvSpPr>
          <p:cNvPr id="8" name="Rectangle 7"/>
          <p:cNvSpPr/>
          <p:nvPr/>
        </p:nvSpPr>
        <p:spPr>
          <a:xfrm>
            <a:off x="0" y="1129460"/>
            <a:ext cx="533400" cy="1714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s-ES"/>
          </a:p>
        </p:txBody>
      </p:sp>
      <p:sp>
        <p:nvSpPr>
          <p:cNvPr id="9" name="Rectangle 8"/>
          <p:cNvSpPr/>
          <p:nvPr/>
        </p:nvSpPr>
        <p:spPr>
          <a:xfrm>
            <a:off x="590550" y="1129460"/>
            <a:ext cx="8553450" cy="1714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s-ES"/>
          </a:p>
        </p:txBody>
      </p:sp>
      <p:sp>
        <p:nvSpPr>
          <p:cNvPr id="23" name="Slide Number Placeholder 22"/>
          <p:cNvSpPr>
            <a:spLocks noGrp="1"/>
          </p:cNvSpPr>
          <p:nvPr>
            <p:ph type="sldNum" sz="quarter" idx="4"/>
          </p:nvPr>
        </p:nvSpPr>
        <p:spPr>
          <a:xfrm>
            <a:off x="0" y="1123507"/>
            <a:ext cx="533400" cy="183357"/>
          </a:xfrm>
          <a:prstGeom prst="rect">
            <a:avLst/>
          </a:prstGeom>
        </p:spPr>
        <p:txBody>
          <a:bodyPr vert="horz" anchor="ctr" anchorCtr="0">
            <a:normAutofit/>
          </a:bodyPr>
          <a:lstStyle>
            <a:lvl1pPr algn="ctr" eaLnBrk="1" latinLnBrk="0" hangingPunct="1">
              <a:defRPr kumimoji="0" lang="es-ES" sz="1400" b="1">
                <a:solidFill>
                  <a:srgbClr val="FFFFFF"/>
                </a:solidFill>
              </a:defRPr>
            </a:lvl1pPr>
            <a:extLst/>
          </a:lstStyle>
          <a:p>
            <a:pPr algn="ctr"/>
            <a:fld id="{8F82E0A0-C266-4798-8C8F-B9F91E9DA37E}" type="slidenum">
              <a:rPr kumimoji="0" lang="es-ES" sz="1400" b="1">
                <a:solidFill>
                  <a:srgbClr val="FFFFFF"/>
                </a:solidFill>
              </a:rPr>
              <a:pPr algn="ctr"/>
              <a:t>‹#›</a:t>
            </a:fld>
            <a:endParaRPr kumimoji="0" lang="es-ES" sz="1400" b="1">
              <a:solidFill>
                <a:srgbClr val="FFFFFF"/>
              </a:solidFill>
            </a:endParaRPr>
          </a:p>
        </p:txBody>
      </p:sp>
      <p:sp>
        <p:nvSpPr>
          <p:cNvPr id="22" name="Title Placeholder 21"/>
          <p:cNvSpPr>
            <a:spLocks noGrp="1"/>
          </p:cNvSpPr>
          <p:nvPr>
            <p:ph type="title"/>
          </p:nvPr>
        </p:nvSpPr>
        <p:spPr>
          <a:xfrm>
            <a:off x="609600" y="118110"/>
            <a:ext cx="8153400" cy="1005840"/>
          </a:xfrm>
          <a:prstGeom prst="rect">
            <a:avLst/>
          </a:prstGeom>
        </p:spPr>
        <p:txBody>
          <a:bodyPr vert="horz" anchor="b">
            <a:normAutofit/>
          </a:bodyPr>
          <a:lstStyle/>
          <a:p>
            <a:pPr eaLnBrk="1" latinLnBrk="0" hangingPunct="1"/>
            <a:r>
              <a:rPr kumimoji="0" lang="es-ES"/>
              <a:t>Haga clic para modificar el estilo de título del patrón</a:t>
            </a:r>
            <a:endParaRPr kumimoji="0" lang="en-US"/>
          </a:p>
        </p:txBody>
      </p:sp>
    </p:spTree>
  </p:cSld>
  <p:clrMap bg1="lt1" tx1="dk1" bg2="lt2" tx2="dk2" accent1="accent1" accent2="accent2" accent3="accent3" accent4="accent4" accent5="accent5" accent6="accent6" hlink="hlink" folHlink="folHlink"/>
  <p:sldLayoutIdLst>
    <p:sldLayoutId id="2147483649" r:id="rId1"/>
    <p:sldLayoutId id="2147483658"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rtl="0" eaLnBrk="1" latinLnBrk="0" hangingPunct="1">
        <a:spcBef>
          <a:spcPct val="0"/>
        </a:spcBef>
        <a:buNone/>
        <a:defRPr kumimoji="0" lang="es-ES" sz="4200" kern="1200">
          <a:solidFill>
            <a:schemeClr val="tx2"/>
          </a:solidFill>
          <a:latin typeface="+mj-lt"/>
          <a:ea typeface="+mj-ea"/>
          <a:cs typeface="+mj-cs"/>
        </a:defRPr>
      </a:lvl1pPr>
      <a:extLst/>
    </p:titleStyle>
    <p:bodyStyle>
      <a:lvl1pPr marL="320040" indent="-320040" algn="l" rtl="0" eaLnBrk="1" latinLnBrk="0" hangingPunct="1">
        <a:spcBef>
          <a:spcPts val="700"/>
        </a:spcBef>
        <a:buClr>
          <a:schemeClr val="accent2"/>
        </a:buClr>
        <a:buSzPct val="60000"/>
        <a:buFont typeface="Wingdings"/>
        <a:buChar char=""/>
        <a:defRPr kumimoji="0" lang="es-ES"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lang="es-ES"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lang="es-ES"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lang="es-ES"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lang="es-ES"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kumimoji="0" lang="es-ES"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lang="es-ES"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lang="es-ES"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lang="es-ES" sz="1800" kern="1200" baseline="0">
          <a:solidFill>
            <a:schemeClr val="tx1"/>
          </a:solidFill>
          <a:latin typeface="+mn-lt"/>
          <a:ea typeface="+mn-ea"/>
          <a:cs typeface="+mn-cs"/>
        </a:defRPr>
      </a:lvl9pPr>
      <a:extLst/>
    </p:bodyStyle>
    <p:otherStyle>
      <a:lvl1pPr marL="0" algn="l" rtl="0" eaLnBrk="1" latinLnBrk="0" hangingPunct="1">
        <a:defRPr kumimoji="0" lang="es-ES" kern="1200">
          <a:solidFill>
            <a:schemeClr val="tx1"/>
          </a:solidFill>
          <a:latin typeface="+mn-lt"/>
          <a:ea typeface="+mn-ea"/>
          <a:cs typeface="+mn-cs"/>
        </a:defRPr>
      </a:lvl1pPr>
      <a:lvl2pPr marL="457200" algn="l" rtl="0" eaLnBrk="1" latinLnBrk="0" hangingPunct="1">
        <a:defRPr kumimoji="0" lang="es-ES" kern="1200">
          <a:solidFill>
            <a:schemeClr val="tx1"/>
          </a:solidFill>
          <a:latin typeface="+mn-lt"/>
          <a:ea typeface="+mn-ea"/>
          <a:cs typeface="+mn-cs"/>
        </a:defRPr>
      </a:lvl2pPr>
      <a:lvl3pPr marL="914400" algn="l" rtl="0" eaLnBrk="1" latinLnBrk="0" hangingPunct="1">
        <a:defRPr kumimoji="0" lang="es-ES" kern="1200">
          <a:solidFill>
            <a:schemeClr val="tx1"/>
          </a:solidFill>
          <a:latin typeface="+mn-lt"/>
          <a:ea typeface="+mn-ea"/>
          <a:cs typeface="+mn-cs"/>
        </a:defRPr>
      </a:lvl3pPr>
      <a:lvl4pPr marL="1371600" algn="l" rtl="0" eaLnBrk="1" latinLnBrk="0" hangingPunct="1">
        <a:defRPr kumimoji="0" lang="es-ES" kern="1200">
          <a:solidFill>
            <a:schemeClr val="tx1"/>
          </a:solidFill>
          <a:latin typeface="+mn-lt"/>
          <a:ea typeface="+mn-ea"/>
          <a:cs typeface="+mn-cs"/>
        </a:defRPr>
      </a:lvl4pPr>
      <a:lvl5pPr marL="1828800" algn="l" rtl="0" eaLnBrk="1" latinLnBrk="0" hangingPunct="1">
        <a:defRPr kumimoji="0" lang="es-ES" kern="1200">
          <a:solidFill>
            <a:schemeClr val="tx1"/>
          </a:solidFill>
          <a:latin typeface="+mn-lt"/>
          <a:ea typeface="+mn-ea"/>
          <a:cs typeface="+mn-cs"/>
        </a:defRPr>
      </a:lvl5pPr>
      <a:lvl6pPr marL="2286000" algn="l" rtl="0" eaLnBrk="1" latinLnBrk="0" hangingPunct="1">
        <a:defRPr kumimoji="0" lang="es-ES" kern="1200">
          <a:solidFill>
            <a:schemeClr val="tx1"/>
          </a:solidFill>
          <a:latin typeface="+mn-lt"/>
          <a:ea typeface="+mn-ea"/>
          <a:cs typeface="+mn-cs"/>
        </a:defRPr>
      </a:lvl6pPr>
      <a:lvl7pPr marL="2743200" algn="l" rtl="0" eaLnBrk="1" latinLnBrk="0" hangingPunct="1">
        <a:defRPr kumimoji="0" lang="es-ES" kern="1200">
          <a:solidFill>
            <a:schemeClr val="tx1"/>
          </a:solidFill>
          <a:latin typeface="+mn-lt"/>
          <a:ea typeface="+mn-ea"/>
          <a:cs typeface="+mn-cs"/>
        </a:defRPr>
      </a:lvl7pPr>
      <a:lvl8pPr marL="3200400" algn="l" rtl="0" eaLnBrk="1" latinLnBrk="0" hangingPunct="1">
        <a:defRPr kumimoji="0" lang="es-ES" kern="1200">
          <a:solidFill>
            <a:schemeClr val="tx1"/>
          </a:solidFill>
          <a:latin typeface="+mn-lt"/>
          <a:ea typeface="+mn-ea"/>
          <a:cs typeface="+mn-cs"/>
        </a:defRPr>
      </a:lvl8pPr>
      <a:lvl9pPr marL="3657600" algn="l" rtl="0" eaLnBrk="1" latinLnBrk="0" hangingPunct="1">
        <a:defRPr kumimoji="0" lang="es-ES"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w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9.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title"/>
          </p:nvPr>
        </p:nvSpPr>
        <p:spPr>
          <a:xfrm>
            <a:off x="1547664" y="2343150"/>
            <a:ext cx="7291536" cy="2038350"/>
          </a:xfrm>
        </p:spPr>
        <p:txBody>
          <a:bodyPr/>
          <a:lstStyle/>
          <a:p>
            <a:r>
              <a:rPr lang="es-ES" sz="3800" dirty="0" err="1"/>
              <a:t>PARADIGMAs</a:t>
            </a:r>
            <a:r>
              <a:rPr lang="es-ES" sz="3800" dirty="0"/>
              <a:t> DE PROGRAMACIÓN</a:t>
            </a:r>
            <a:endParaRPr lang="es-ES" dirty="0"/>
          </a:p>
        </p:txBody>
      </p:sp>
      <p:sp>
        <p:nvSpPr>
          <p:cNvPr id="5" name="Rectangle 4"/>
          <p:cNvSpPr>
            <a:spLocks noGrp="1"/>
          </p:cNvSpPr>
          <p:nvPr>
            <p:ph type="subTitle" idx="1"/>
          </p:nvPr>
        </p:nvSpPr>
        <p:spPr>
          <a:xfrm>
            <a:off x="2483768" y="4595418"/>
            <a:ext cx="6515100" cy="514350"/>
          </a:xfrm>
        </p:spPr>
        <p:txBody>
          <a:bodyPr>
            <a:normAutofit fontScale="47500" lnSpcReduction="20000"/>
          </a:bodyPr>
          <a:lstStyle/>
          <a:p>
            <a:endParaRPr lang="es-ES" dirty="0"/>
          </a:p>
          <a:p>
            <a:r>
              <a:rPr lang="es-ES" dirty="0" err="1"/>
              <a:t>Ing</a:t>
            </a:r>
            <a:r>
              <a:rPr lang="es-ES" dirty="0"/>
              <a:t> Gastón Weingand- gaston.reingand@usal.edu.ar</a:t>
            </a:r>
          </a:p>
        </p:txBody>
      </p:sp>
      <p:graphicFrame>
        <p:nvGraphicFramePr>
          <p:cNvPr id="2" name="1 Objeto"/>
          <p:cNvGraphicFramePr>
            <a:graphicFrameLocks noChangeAspect="1"/>
          </p:cNvGraphicFramePr>
          <p:nvPr>
            <p:extLst>
              <p:ext uri="{D42A27DB-BD31-4B8C-83A1-F6EECF244321}">
                <p14:modId xmlns:p14="http://schemas.microsoft.com/office/powerpoint/2010/main" val="4285192029"/>
              </p:ext>
            </p:extLst>
          </p:nvPr>
        </p:nvGraphicFramePr>
        <p:xfrm>
          <a:off x="5867045" y="0"/>
          <a:ext cx="3276600" cy="3352800"/>
        </p:xfrm>
        <a:graphic>
          <a:graphicData uri="http://schemas.openxmlformats.org/presentationml/2006/ole">
            <mc:AlternateContent xmlns:mc="http://schemas.openxmlformats.org/markup-compatibility/2006">
              <mc:Choice xmlns:v="urn:schemas-microsoft-com:vml" Requires="v">
                <p:oleObj r:id="rId3" imgW="1309116" imgH="1652016" progId="Word.Picture.8">
                  <p:embed/>
                </p:oleObj>
              </mc:Choice>
              <mc:Fallback>
                <p:oleObj r:id="rId3" imgW="1309116" imgH="1652016" progId="Word.Pictur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045" y="0"/>
                        <a:ext cx="3276600" cy="3352800"/>
                      </a:xfrm>
                      <a:prstGeom prst="rect">
                        <a:avLst/>
                      </a:prstGeom>
                      <a:noFill/>
                      <a:ln>
                        <a:noFill/>
                      </a:ln>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dirty="0"/>
              <a:t>Paradigmas de Objetos</a:t>
            </a:r>
          </a:p>
        </p:txBody>
      </p:sp>
      <p:sp>
        <p:nvSpPr>
          <p:cNvPr id="6" name="Rectangle 1"/>
          <p:cNvSpPr txBox="1">
            <a:spLocks/>
          </p:cNvSpPr>
          <p:nvPr/>
        </p:nvSpPr>
        <p:spPr>
          <a:xfrm>
            <a:off x="344674" y="2859782"/>
            <a:ext cx="8683252" cy="1080120"/>
          </a:xfrm>
          <a:prstGeom prst="rect">
            <a:avLst/>
          </a:prstGeom>
        </p:spPr>
        <p:txBody>
          <a:bodyPr vert="horz" anchor="b">
            <a:noAutofit/>
          </a:bodyPr>
          <a:lstStyle>
            <a:lvl1pPr algn="l" rtl="0" eaLnBrk="1" latinLnBrk="0" hangingPunct="1">
              <a:spcBef>
                <a:spcPct val="0"/>
              </a:spcBef>
              <a:buNone/>
              <a:defRPr kumimoji="0" lang="es-ES" sz="4200" kern="1200">
                <a:solidFill>
                  <a:schemeClr val="tx2"/>
                </a:solidFill>
                <a:latin typeface="+mj-lt"/>
                <a:ea typeface="+mj-ea"/>
                <a:cs typeface="+mj-cs"/>
              </a:defRPr>
            </a:lvl1pPr>
            <a:extLst/>
          </a:lstStyle>
          <a:p>
            <a:pPr algn="ctr"/>
            <a:r>
              <a:rPr lang="es-ES" sz="2000" dirty="0"/>
              <a:t>El modelo mental es una simplificación del objeto real. </a:t>
            </a:r>
          </a:p>
          <a:p>
            <a:pPr algn="ctr"/>
            <a:r>
              <a:rPr lang="es-ES" sz="2000" dirty="0"/>
              <a:t>Dos personas pueden ver la misma cosa, sin embargo están abstrayendo representaciones diferentes porque tienen objetivos distintos. </a:t>
            </a:r>
          </a:p>
          <a:p>
            <a:pPr algn="ctr"/>
            <a:endParaRPr lang="es-ES" sz="2000" dirty="0"/>
          </a:p>
          <a:p>
            <a:pPr algn="ctr"/>
            <a:r>
              <a:rPr lang="es-ES" sz="2000" b="1" dirty="0"/>
              <a:t>Lo que importa para el paradigma no es el objeto real, sino nuestro modelo mental.</a:t>
            </a:r>
          </a:p>
        </p:txBody>
      </p:sp>
    </p:spTree>
    <p:extLst>
      <p:ext uri="{BB962C8B-B14F-4D97-AF65-F5344CB8AC3E}">
        <p14:creationId xmlns:p14="http://schemas.microsoft.com/office/powerpoint/2010/main" val="2236437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dirty="0"/>
              <a:t>Paradigmas de Objetos</a:t>
            </a:r>
          </a:p>
        </p:txBody>
      </p:sp>
      <p:sp>
        <p:nvSpPr>
          <p:cNvPr id="6" name="Rectangle 1"/>
          <p:cNvSpPr txBox="1">
            <a:spLocks/>
          </p:cNvSpPr>
          <p:nvPr/>
        </p:nvSpPr>
        <p:spPr>
          <a:xfrm>
            <a:off x="344674" y="2859782"/>
            <a:ext cx="8683252" cy="1080120"/>
          </a:xfrm>
          <a:prstGeom prst="rect">
            <a:avLst/>
          </a:prstGeom>
        </p:spPr>
        <p:txBody>
          <a:bodyPr vert="horz" anchor="b">
            <a:noAutofit/>
          </a:bodyPr>
          <a:lstStyle>
            <a:lvl1pPr algn="l" rtl="0" eaLnBrk="1" latinLnBrk="0" hangingPunct="1">
              <a:spcBef>
                <a:spcPct val="0"/>
              </a:spcBef>
              <a:buNone/>
              <a:defRPr kumimoji="0" lang="es-ES" sz="4200" kern="1200">
                <a:solidFill>
                  <a:schemeClr val="tx2"/>
                </a:solidFill>
                <a:latin typeface="+mj-lt"/>
                <a:ea typeface="+mj-ea"/>
                <a:cs typeface="+mj-cs"/>
              </a:defRPr>
            </a:lvl1pPr>
            <a:extLst/>
          </a:lstStyle>
          <a:p>
            <a:pPr algn="ctr"/>
            <a:endParaRPr lang="es-ES" sz="2000" b="1" dirty="0"/>
          </a:p>
        </p:txBody>
      </p:sp>
      <p:sp>
        <p:nvSpPr>
          <p:cNvPr id="7" name="Rectangle 2"/>
          <p:cNvSpPr>
            <a:spLocks noChangeArrowheads="1"/>
          </p:cNvSpPr>
          <p:nvPr/>
        </p:nvSpPr>
        <p:spPr bwMode="auto">
          <a:xfrm>
            <a:off x="251520" y="1691682"/>
            <a:ext cx="7085979"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000000"/>
                </a:solidFill>
                <a:effectLst/>
                <a:latin typeface="+mj-lt"/>
              </a:rPr>
              <a:t>Todo</a:t>
            </a:r>
            <a:r>
              <a:rPr kumimoji="0" lang="en-US" altLang="en-US" sz="2000" b="0" i="0" u="none" strike="noStrike" cap="none" normalizeH="0" baseline="0" dirty="0">
                <a:ln>
                  <a:noFill/>
                </a:ln>
                <a:solidFill>
                  <a:srgbClr val="000000"/>
                </a:solidFill>
                <a:effectLst/>
                <a:latin typeface="+mj-lt"/>
              </a:rPr>
              <a:t> lo que </a:t>
            </a:r>
            <a:r>
              <a:rPr kumimoji="0" lang="en-US" altLang="en-US" sz="2000" b="0" i="0" u="none" strike="noStrike" cap="none" normalizeH="0" baseline="0" dirty="0" err="1">
                <a:ln>
                  <a:noFill/>
                </a:ln>
                <a:solidFill>
                  <a:srgbClr val="000000"/>
                </a:solidFill>
                <a:effectLst/>
                <a:latin typeface="+mj-lt"/>
              </a:rPr>
              <a:t>existe</a:t>
            </a:r>
            <a:r>
              <a:rPr kumimoji="0" lang="en-US" altLang="en-US" sz="2000" b="0" i="0" u="none" strike="noStrike" cap="none" normalizeH="0" baseline="0" dirty="0">
                <a:ln>
                  <a:noFill/>
                </a:ln>
                <a:solidFill>
                  <a:srgbClr val="000000"/>
                </a:solidFill>
                <a:effectLst/>
                <a:latin typeface="+mj-lt"/>
              </a:rPr>
              <a:t> </a:t>
            </a:r>
            <a:r>
              <a:rPr kumimoji="0" lang="en-US" altLang="en-US" sz="2000" b="0" i="0" u="none" strike="noStrike" cap="none" normalizeH="0" baseline="0" dirty="0" err="1">
                <a:ln>
                  <a:noFill/>
                </a:ln>
                <a:solidFill>
                  <a:srgbClr val="000000"/>
                </a:solidFill>
                <a:effectLst/>
                <a:latin typeface="+mj-lt"/>
              </a:rPr>
              <a:t>en</a:t>
            </a:r>
            <a:r>
              <a:rPr kumimoji="0" lang="en-US" altLang="en-US" sz="2000" b="0" i="0" u="none" strike="noStrike" cap="none" normalizeH="0" baseline="0" dirty="0">
                <a:ln>
                  <a:noFill/>
                </a:ln>
                <a:solidFill>
                  <a:srgbClr val="000000"/>
                </a:solidFill>
                <a:effectLst/>
                <a:latin typeface="+mj-lt"/>
              </a:rPr>
              <a:t> mi </a:t>
            </a:r>
            <a:r>
              <a:rPr kumimoji="0" lang="en-US" altLang="en-US" sz="2000" b="0" i="0" u="none" strike="noStrike" cap="none" normalizeH="0" baseline="0" dirty="0" err="1">
                <a:ln>
                  <a:noFill/>
                </a:ln>
                <a:solidFill>
                  <a:srgbClr val="000000"/>
                </a:solidFill>
                <a:effectLst/>
                <a:latin typeface="+mj-lt"/>
              </a:rPr>
              <a:t>cabeza</a:t>
            </a:r>
            <a:r>
              <a:rPr kumimoji="0" lang="en-US" altLang="en-US" sz="2000" b="0" i="0" u="none" strike="noStrike" cap="none" normalizeH="0" baseline="0" dirty="0">
                <a:ln>
                  <a:noFill/>
                </a:ln>
                <a:solidFill>
                  <a:srgbClr val="000000"/>
                </a:solidFill>
                <a:effectLst/>
                <a:latin typeface="+mj-lt"/>
              </a:rPr>
              <a:t> </a:t>
            </a:r>
            <a:r>
              <a:rPr kumimoji="0" lang="en-US" altLang="en-US" sz="2000" b="0" i="0" u="none" strike="noStrike" cap="none" normalizeH="0" baseline="0" dirty="0" err="1">
                <a:ln>
                  <a:noFill/>
                </a:ln>
                <a:solidFill>
                  <a:srgbClr val="000000"/>
                </a:solidFill>
                <a:effectLst/>
                <a:latin typeface="+mj-lt"/>
              </a:rPr>
              <a:t>puede</a:t>
            </a:r>
            <a:r>
              <a:rPr kumimoji="0" lang="en-US" altLang="en-US" sz="2000" b="0" i="0" u="none" strike="noStrike" cap="none" normalizeH="0" baseline="0" dirty="0">
                <a:ln>
                  <a:noFill/>
                </a:ln>
                <a:solidFill>
                  <a:srgbClr val="000000"/>
                </a:solidFill>
                <a:effectLst/>
                <a:latin typeface="+mj-lt"/>
              </a:rPr>
              <a:t> </a:t>
            </a:r>
            <a:r>
              <a:rPr kumimoji="0" lang="en-US" altLang="en-US" sz="2000" b="0" i="0" u="none" strike="noStrike" cap="none" normalizeH="0" baseline="0" dirty="0" err="1">
                <a:ln>
                  <a:noFill/>
                </a:ln>
                <a:solidFill>
                  <a:srgbClr val="000000"/>
                </a:solidFill>
                <a:effectLst/>
                <a:latin typeface="+mj-lt"/>
              </a:rPr>
              <a:t>ser</a:t>
            </a:r>
            <a:r>
              <a:rPr kumimoji="0" lang="en-US" altLang="en-US" sz="2000" b="0" i="0" u="none" strike="noStrike" cap="none" normalizeH="0" baseline="0" dirty="0">
                <a:ln>
                  <a:noFill/>
                </a:ln>
                <a:solidFill>
                  <a:srgbClr val="000000"/>
                </a:solidFill>
                <a:effectLst/>
                <a:latin typeface="+mj-lt"/>
              </a:rPr>
              <a:t> </a:t>
            </a:r>
            <a:r>
              <a:rPr kumimoji="0" lang="en-US" altLang="en-US" sz="2000" b="0" i="0" u="none" strike="noStrike" cap="none" normalizeH="0" baseline="0" dirty="0" err="1">
                <a:ln>
                  <a:noFill/>
                </a:ln>
                <a:solidFill>
                  <a:srgbClr val="000000"/>
                </a:solidFill>
                <a:effectLst/>
                <a:latin typeface="+mj-lt"/>
              </a:rPr>
              <a:t>tomado</a:t>
            </a:r>
            <a:r>
              <a:rPr kumimoji="0" lang="en-US" altLang="en-US" sz="2000" b="0" i="0" u="none" strike="noStrike" cap="none" normalizeH="0" baseline="0" dirty="0">
                <a:ln>
                  <a:noFill/>
                </a:ln>
                <a:solidFill>
                  <a:srgbClr val="000000"/>
                </a:solidFill>
                <a:effectLst/>
                <a:latin typeface="+mj-lt"/>
              </a:rPr>
              <a:t> </a:t>
            </a:r>
            <a:r>
              <a:rPr kumimoji="0" lang="en-US" altLang="en-US" sz="2000" b="0" i="0" u="none" strike="noStrike" cap="none" normalizeH="0" baseline="0" dirty="0" err="1">
                <a:ln>
                  <a:noFill/>
                </a:ln>
                <a:solidFill>
                  <a:srgbClr val="000000"/>
                </a:solidFill>
                <a:effectLst/>
                <a:latin typeface="+mj-lt"/>
              </a:rPr>
              <a:t>como</a:t>
            </a:r>
            <a:r>
              <a:rPr kumimoji="0" lang="en-US" altLang="en-US" sz="2000" b="0" i="0" u="none" strike="noStrike" cap="none" normalizeH="0" baseline="0" dirty="0">
                <a:ln>
                  <a:noFill/>
                </a:ln>
                <a:solidFill>
                  <a:srgbClr val="000000"/>
                </a:solidFill>
                <a:effectLst/>
                <a:latin typeface="+mj-lt"/>
              </a:rPr>
              <a:t> un </a:t>
            </a:r>
            <a:r>
              <a:rPr kumimoji="0" lang="en-US" altLang="en-US" sz="2000" b="0" i="0" u="none" strike="noStrike" cap="none" normalizeH="0" baseline="0" dirty="0" err="1">
                <a:ln>
                  <a:noFill/>
                </a:ln>
                <a:solidFill>
                  <a:srgbClr val="000000"/>
                </a:solidFill>
                <a:effectLst/>
                <a:latin typeface="+mj-lt"/>
              </a:rPr>
              <a:t>objeto</a:t>
            </a:r>
            <a:r>
              <a:rPr kumimoji="0" lang="en-US" altLang="en-US" sz="2000" b="0" i="0" u="none" strike="noStrike" cap="none" normalizeH="0" baseline="0" dirty="0">
                <a:ln>
                  <a:noFill/>
                </a:ln>
                <a:solidFill>
                  <a:srgbClr val="000000"/>
                </a:solidFill>
                <a:effectLst/>
                <a:latin typeface="+mj-lt"/>
              </a:rPr>
              <a:t>.</a:t>
            </a:r>
            <a:endParaRPr kumimoji="0" lang="en-US" altLang="en-US" sz="20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mj-lt"/>
              </a:rPr>
              <a:t>U</a:t>
            </a:r>
            <a:r>
              <a:rPr kumimoji="0" lang="en-US" altLang="en-US" sz="2000" b="0" i="0" u="none" strike="noStrike" cap="none" normalizeH="0" baseline="0" dirty="0">
                <a:ln>
                  <a:noFill/>
                </a:ln>
                <a:solidFill>
                  <a:srgbClr val="000000"/>
                </a:solidFill>
                <a:effectLst/>
                <a:latin typeface="+mj-lt"/>
              </a:rPr>
              <a:t>n </a:t>
            </a:r>
            <a:r>
              <a:rPr kumimoji="0" lang="en-US" altLang="en-US" sz="2000" b="0" i="0" u="none" strike="noStrike" cap="none" normalizeH="0" baseline="0" dirty="0" err="1">
                <a:ln>
                  <a:noFill/>
                </a:ln>
                <a:solidFill>
                  <a:srgbClr val="000000"/>
                </a:solidFill>
                <a:effectLst/>
                <a:latin typeface="+mj-lt"/>
              </a:rPr>
              <a:t>sistema</a:t>
            </a:r>
            <a:r>
              <a:rPr kumimoji="0" lang="en-US" altLang="en-US" sz="2000" b="0" i="0" u="none" strike="noStrike" cap="none" normalizeH="0" baseline="0" dirty="0">
                <a:ln>
                  <a:noFill/>
                </a:ln>
                <a:solidFill>
                  <a:srgbClr val="000000"/>
                </a:solidFill>
                <a:effectLst/>
                <a:latin typeface="+mj-lt"/>
              </a:rPr>
              <a:t> </a:t>
            </a:r>
            <a:r>
              <a:rPr kumimoji="0" lang="en-US" altLang="en-US" sz="2000" b="0" i="0" u="none" strike="noStrike" cap="none" normalizeH="0" baseline="0" dirty="0" err="1">
                <a:ln>
                  <a:noFill/>
                </a:ln>
                <a:solidFill>
                  <a:srgbClr val="000000"/>
                </a:solidFill>
                <a:effectLst/>
                <a:latin typeface="+mj-lt"/>
              </a:rPr>
              <a:t>en</a:t>
            </a:r>
            <a:r>
              <a:rPr kumimoji="0" lang="en-US" altLang="en-US" sz="2000" b="0" i="0" u="none" strike="noStrike" cap="none" normalizeH="0" baseline="0" dirty="0">
                <a:ln>
                  <a:noFill/>
                </a:ln>
                <a:solidFill>
                  <a:srgbClr val="000000"/>
                </a:solidFill>
                <a:effectLst/>
                <a:latin typeface="+mj-lt"/>
              </a:rPr>
              <a:t> el </a:t>
            </a:r>
            <a:r>
              <a:rPr kumimoji="0" lang="en-US" altLang="en-US" sz="2000" b="0" i="0" u="none" strike="noStrike" cap="none" normalizeH="0" baseline="0" dirty="0" err="1">
                <a:ln>
                  <a:noFill/>
                </a:ln>
                <a:solidFill>
                  <a:srgbClr val="000000"/>
                </a:solidFill>
                <a:effectLst/>
                <a:latin typeface="+mj-lt"/>
              </a:rPr>
              <a:t>paradigma</a:t>
            </a:r>
            <a:r>
              <a:rPr kumimoji="0" lang="en-US" altLang="en-US" sz="2000" b="0" i="0" u="none" strike="noStrike" cap="none" normalizeH="0" baseline="0" dirty="0">
                <a:ln>
                  <a:noFill/>
                </a:ln>
                <a:solidFill>
                  <a:srgbClr val="000000"/>
                </a:solidFill>
                <a:effectLst/>
                <a:latin typeface="+mj-lt"/>
              </a:rPr>
              <a:t> </a:t>
            </a:r>
            <a:r>
              <a:rPr kumimoji="0" lang="en-US" altLang="en-US" sz="2000" b="0" i="0" u="none" strike="noStrike" cap="none" normalizeH="0" baseline="0" dirty="0" err="1">
                <a:ln>
                  <a:noFill/>
                </a:ln>
                <a:solidFill>
                  <a:srgbClr val="000000"/>
                </a:solidFill>
                <a:effectLst/>
                <a:latin typeface="+mj-lt"/>
              </a:rPr>
              <a:t>orientado</a:t>
            </a:r>
            <a:r>
              <a:rPr kumimoji="0" lang="en-US" altLang="en-US" sz="2000" b="0" i="0" u="none" strike="noStrike" cap="none" normalizeH="0" baseline="0" dirty="0">
                <a:ln>
                  <a:noFill/>
                </a:ln>
                <a:solidFill>
                  <a:srgbClr val="000000"/>
                </a:solidFill>
                <a:effectLst/>
                <a:latin typeface="+mj-lt"/>
              </a:rPr>
              <a:t> a </a:t>
            </a:r>
            <a:r>
              <a:rPr kumimoji="0" lang="en-US" altLang="en-US" sz="2000" b="0" i="0" u="none" strike="noStrike" cap="none" normalizeH="0" baseline="0" dirty="0" err="1">
                <a:ln>
                  <a:noFill/>
                </a:ln>
                <a:solidFill>
                  <a:srgbClr val="000000"/>
                </a:solidFill>
                <a:effectLst/>
                <a:latin typeface="+mj-lt"/>
              </a:rPr>
              <a:t>objetos</a:t>
            </a:r>
            <a:r>
              <a:rPr kumimoji="0" lang="en-US" altLang="en-US" sz="2000" b="0" i="0" u="none" strike="noStrike" cap="none" normalizeH="0" baseline="0" dirty="0">
                <a:ln>
                  <a:noFill/>
                </a:ln>
                <a:solidFill>
                  <a:srgbClr val="000000"/>
                </a:solidFill>
                <a:effectLst/>
                <a:latin typeface="+mj-lt"/>
              </a:rPr>
              <a:t> </a:t>
            </a:r>
            <a:r>
              <a:rPr kumimoji="0" lang="en-US" altLang="en-US" sz="2000" b="0" i="0" u="none" strike="noStrike" cap="none" normalizeH="0" baseline="0" dirty="0" err="1">
                <a:ln>
                  <a:noFill/>
                </a:ln>
                <a:solidFill>
                  <a:srgbClr val="000000"/>
                </a:solidFill>
                <a:effectLst/>
                <a:latin typeface="+mj-lt"/>
              </a:rPr>
              <a:t>es</a:t>
            </a:r>
            <a:r>
              <a:rPr kumimoji="0" lang="en-US" altLang="en-US" sz="2000" b="0" i="0" u="none" strike="noStrike" cap="none" normalizeH="0" baseline="0" dirty="0">
                <a:ln>
                  <a:noFill/>
                </a:ln>
                <a:solidFill>
                  <a:srgbClr val="000000"/>
                </a:solidFill>
                <a:effectLst/>
                <a:latin typeface="+mj-l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j-lt"/>
              </a:rPr>
              <a:t> </a:t>
            </a:r>
            <a:endParaRPr kumimoji="0" lang="en-US" altLang="en-US" sz="20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000" b="0" i="0" u="none" strike="noStrike" cap="none" normalizeH="0" baseline="0" dirty="0">
                <a:ln>
                  <a:noFill/>
                </a:ln>
                <a:solidFill>
                  <a:schemeClr val="tx1"/>
                </a:solidFill>
                <a:effectLst/>
                <a:latin typeface="+mj-lt"/>
              </a:rPr>
            </a:br>
            <a:endParaRPr kumimoji="0" lang="en-US" altLang="en-US" sz="20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000" b="0" i="0" u="none" strike="noStrike" cap="none" normalizeH="0" baseline="0" dirty="0">
                <a:ln>
                  <a:noFill/>
                </a:ln>
                <a:solidFill>
                  <a:schemeClr val="tx1"/>
                </a:solidFill>
                <a:effectLst/>
                <a:latin typeface="+mj-lt"/>
              </a:rPr>
            </a:br>
            <a:endParaRPr kumimoji="0" lang="en-US" altLang="en-US" sz="20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8" name="Table 7"/>
          <p:cNvGraphicFramePr>
            <a:graphicFrameLocks noGrp="1"/>
          </p:cNvGraphicFramePr>
          <p:nvPr/>
        </p:nvGraphicFramePr>
        <p:xfrm>
          <a:off x="1763688" y="2907082"/>
          <a:ext cx="5943600" cy="736600"/>
        </p:xfrm>
        <a:graphic>
          <a:graphicData uri="http://schemas.openxmlformats.org/drawingml/2006/table">
            <a:tbl>
              <a:tblPr/>
              <a:tblGrid>
                <a:gridCol w="5943600">
                  <a:extLst>
                    <a:ext uri="{9D8B030D-6E8A-4147-A177-3AD203B41FA5}">
                      <a16:colId xmlns:a16="http://schemas.microsoft.com/office/drawing/2014/main" val="20000"/>
                    </a:ext>
                  </a:extLst>
                </a:gridCol>
              </a:tblGrid>
              <a:tr h="672780">
                <a:tc>
                  <a:txBody>
                    <a:bodyPr/>
                    <a:lstStyle/>
                    <a:p>
                      <a:pPr algn="ctr" rtl="0" fontAlgn="t">
                        <a:spcBef>
                          <a:spcPts val="0"/>
                        </a:spcBef>
                        <a:spcAft>
                          <a:spcPts val="0"/>
                        </a:spcAft>
                      </a:pPr>
                      <a:r>
                        <a:rPr lang="es-ES" sz="2000" b="0" i="0" u="none" strike="noStrike" dirty="0">
                          <a:solidFill>
                            <a:srgbClr val="000000"/>
                          </a:solidFill>
                          <a:effectLst/>
                          <a:latin typeface="+mj-lt"/>
                        </a:rPr>
                        <a:t>“Un sistema es un conjunto de objetos que se envían mensajes para alcanzar un determinado objetivo”</a:t>
                      </a:r>
                      <a:endParaRPr lang="es-ES" sz="2000" dirty="0">
                        <a:effectLst/>
                        <a:latin typeface="+mj-lt"/>
                      </a:endParaRPr>
                    </a:p>
                  </a:txBody>
                  <a:tcPr marL="63500" marR="63500" marT="63500" marB="63500">
                    <a:lnL>
                      <a:noFill/>
                    </a:lnL>
                    <a:lnR>
                      <a:noFill/>
                    </a:lnR>
                    <a:lnT>
                      <a:noFill/>
                    </a:lnT>
                    <a:lnB>
                      <a:noFill/>
                    </a:lnB>
                    <a:solidFill>
                      <a:srgbClr val="D9D9D9"/>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72126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dirty="0"/>
              <a:t>Paradigmas de Objetos</a:t>
            </a:r>
          </a:p>
        </p:txBody>
      </p:sp>
      <p:sp>
        <p:nvSpPr>
          <p:cNvPr id="6" name="Rectangle 1"/>
          <p:cNvSpPr txBox="1">
            <a:spLocks/>
          </p:cNvSpPr>
          <p:nvPr/>
        </p:nvSpPr>
        <p:spPr>
          <a:xfrm>
            <a:off x="344674" y="2859782"/>
            <a:ext cx="8683252" cy="1080120"/>
          </a:xfrm>
          <a:prstGeom prst="rect">
            <a:avLst/>
          </a:prstGeom>
        </p:spPr>
        <p:txBody>
          <a:bodyPr vert="horz" anchor="b">
            <a:noAutofit/>
          </a:bodyPr>
          <a:lstStyle>
            <a:lvl1pPr algn="l" rtl="0" eaLnBrk="1" latinLnBrk="0" hangingPunct="1">
              <a:spcBef>
                <a:spcPct val="0"/>
              </a:spcBef>
              <a:buNone/>
              <a:defRPr kumimoji="0" lang="es-ES" sz="4200" kern="1200">
                <a:solidFill>
                  <a:schemeClr val="tx2"/>
                </a:solidFill>
                <a:latin typeface="+mj-lt"/>
                <a:ea typeface="+mj-ea"/>
                <a:cs typeface="+mj-cs"/>
              </a:defRPr>
            </a:lvl1pPr>
            <a:extLst/>
          </a:lstStyle>
          <a:p>
            <a:pPr algn="ctr"/>
            <a:endParaRPr lang="es-ES" sz="2000" b="1" dirty="0"/>
          </a:p>
        </p:txBody>
      </p:sp>
      <p:sp>
        <p:nvSpPr>
          <p:cNvPr id="7" name="Rectangle 2"/>
          <p:cNvSpPr>
            <a:spLocks noChangeArrowheads="1"/>
          </p:cNvSpPr>
          <p:nvPr/>
        </p:nvSpPr>
        <p:spPr bwMode="auto">
          <a:xfrm>
            <a:off x="16270" y="2643758"/>
            <a:ext cx="9242145"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s-ES" sz="2000" b="1" dirty="0"/>
              <a:t>Un programa basado en este paradigma es un conjunto de objetos que interactúan </a:t>
            </a:r>
          </a:p>
          <a:p>
            <a:r>
              <a:rPr lang="es-ES" sz="2000" b="1" dirty="0"/>
              <a:t>entre sí en un ambiente mandándose mensajes para lograr un objetivo determinado</a:t>
            </a:r>
            <a:r>
              <a:rPr lang="es-ES" sz="2000" dirty="0"/>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j-lt"/>
              </a:rPr>
              <a:t> </a:t>
            </a:r>
            <a:endParaRPr kumimoji="0" lang="en-US" altLang="en-US" sz="20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000" b="0" i="0" u="none" strike="noStrike" cap="none" normalizeH="0" baseline="0" dirty="0">
                <a:ln>
                  <a:noFill/>
                </a:ln>
                <a:solidFill>
                  <a:schemeClr val="tx1"/>
                </a:solidFill>
                <a:effectLst/>
                <a:latin typeface="+mj-lt"/>
              </a:rPr>
            </a:br>
            <a:endParaRPr kumimoji="0" lang="en-US" altLang="en-US" sz="20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000" b="0" i="0" u="none" strike="noStrike" cap="none" normalizeH="0" baseline="0" dirty="0">
                <a:ln>
                  <a:noFill/>
                </a:ln>
                <a:solidFill>
                  <a:schemeClr val="tx1"/>
                </a:solidFill>
                <a:effectLst/>
                <a:latin typeface="+mj-lt"/>
              </a:rPr>
            </a:br>
            <a:endParaRPr kumimoji="0" lang="en-US" altLang="en-US" sz="20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16463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3800" dirty="0"/>
              <a:t>Conceptos de POO</a:t>
            </a:r>
            <a:endParaRPr lang="es-ES" dirty="0"/>
          </a:p>
        </p:txBody>
      </p:sp>
      <p:sp>
        <p:nvSpPr>
          <p:cNvPr id="3" name="Rectangle 2"/>
          <p:cNvSpPr>
            <a:spLocks noGrp="1"/>
          </p:cNvSpPr>
          <p:nvPr>
            <p:ph sz="quarter" idx="13"/>
          </p:nvPr>
        </p:nvSpPr>
        <p:spPr>
          <a:xfrm>
            <a:off x="609600" y="1352551"/>
            <a:ext cx="7994848" cy="3307431"/>
          </a:xfrm>
        </p:spPr>
        <p:txBody>
          <a:bodyPr>
            <a:normAutofit fontScale="92500" lnSpcReduction="10000"/>
          </a:bodyPr>
          <a:lstStyle/>
          <a:p>
            <a:pPr marL="0" indent="0">
              <a:buNone/>
            </a:pPr>
            <a:r>
              <a:rPr lang="es-ES" b="1" u="sng" dirty="0"/>
              <a:t>¿Qué es una clase?</a:t>
            </a:r>
            <a:endParaRPr lang="es-ES" b="1" dirty="0"/>
          </a:p>
          <a:p>
            <a:pPr marL="0" indent="0">
              <a:buNone/>
            </a:pPr>
            <a:r>
              <a:rPr lang="es-ES" dirty="0"/>
              <a:t>Una clase puede definirse como la agrupación o colección de objetos que comparten una estructura común y un comportamiento común. </a:t>
            </a:r>
          </a:p>
          <a:p>
            <a:pPr marL="0" indent="0">
              <a:buNone/>
            </a:pPr>
            <a:r>
              <a:rPr lang="es-ES" dirty="0"/>
              <a:t>Consta de atributos y métodos. </a:t>
            </a:r>
          </a:p>
          <a:p>
            <a:pPr marL="0" indent="0">
              <a:buNone/>
            </a:pPr>
            <a:r>
              <a:rPr lang="es-ES" dirty="0"/>
              <a:t>Todo objeto pertenece a una clase. </a:t>
            </a:r>
          </a:p>
          <a:p>
            <a:pPr marL="0" indent="0">
              <a:buNone/>
            </a:pPr>
            <a:r>
              <a:rPr lang="es-ES" dirty="0"/>
              <a:t>Un objeto es una instancia de una clase. </a:t>
            </a:r>
          </a:p>
        </p:txBody>
      </p:sp>
    </p:spTree>
    <p:extLst>
      <p:ext uri="{BB962C8B-B14F-4D97-AF65-F5344CB8AC3E}">
        <p14:creationId xmlns:p14="http://schemas.microsoft.com/office/powerpoint/2010/main" val="609098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3800" dirty="0"/>
              <a:t>Conceptos de POO</a:t>
            </a:r>
            <a:endParaRPr lang="es-ES" dirty="0"/>
          </a:p>
        </p:txBody>
      </p:sp>
      <p:pic>
        <p:nvPicPr>
          <p:cNvPr id="5" name="Imagen 4"/>
          <p:cNvPicPr>
            <a:picLocks noChangeAspect="1"/>
          </p:cNvPicPr>
          <p:nvPr/>
        </p:nvPicPr>
        <p:blipFill>
          <a:blip r:embed="rId3"/>
          <a:stretch>
            <a:fillRect/>
          </a:stretch>
        </p:blipFill>
        <p:spPr>
          <a:xfrm>
            <a:off x="1403648" y="1635646"/>
            <a:ext cx="6041954" cy="2734590"/>
          </a:xfrm>
          <a:prstGeom prst="rect">
            <a:avLst/>
          </a:prstGeom>
        </p:spPr>
      </p:pic>
    </p:spTree>
    <p:extLst>
      <p:ext uri="{BB962C8B-B14F-4D97-AF65-F5344CB8AC3E}">
        <p14:creationId xmlns:p14="http://schemas.microsoft.com/office/powerpoint/2010/main" val="4024781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3800" dirty="0"/>
              <a:t>Conceptos de POO</a:t>
            </a:r>
            <a:endParaRPr lang="es-ES" dirty="0"/>
          </a:p>
        </p:txBody>
      </p:sp>
      <p:sp>
        <p:nvSpPr>
          <p:cNvPr id="3" name="Rectangle 2"/>
          <p:cNvSpPr>
            <a:spLocks noGrp="1"/>
          </p:cNvSpPr>
          <p:nvPr>
            <p:ph sz="quarter" idx="13"/>
          </p:nvPr>
        </p:nvSpPr>
        <p:spPr>
          <a:xfrm>
            <a:off x="609600" y="1352551"/>
            <a:ext cx="7994848" cy="3307431"/>
          </a:xfrm>
        </p:spPr>
        <p:txBody>
          <a:bodyPr>
            <a:normAutofit fontScale="77500" lnSpcReduction="20000"/>
          </a:bodyPr>
          <a:lstStyle/>
          <a:p>
            <a:pPr marL="0" indent="0">
              <a:buNone/>
            </a:pPr>
            <a:r>
              <a:rPr lang="es-ES" dirty="0"/>
              <a:t>Una clase es un nivel de abstracción alto: permite describir un conjunto de características comunes para los objetos que representa. </a:t>
            </a:r>
          </a:p>
          <a:p>
            <a:pPr marL="0" indent="0">
              <a:buNone/>
            </a:pPr>
            <a:endParaRPr lang="es-ES" dirty="0"/>
          </a:p>
          <a:p>
            <a:pPr marL="0" indent="0">
              <a:buNone/>
            </a:pPr>
            <a:r>
              <a:rPr lang="es-ES" dirty="0"/>
              <a:t>Sintaxis algorítmica es:</a:t>
            </a:r>
          </a:p>
          <a:p>
            <a:pPr marL="0" indent="0">
              <a:buNone/>
            </a:pPr>
            <a:r>
              <a:rPr lang="es-ES" dirty="0"/>
              <a:t>	</a:t>
            </a:r>
          </a:p>
          <a:p>
            <a:pPr marL="0" indent="0">
              <a:buNone/>
            </a:pPr>
            <a:r>
              <a:rPr lang="es-ES" dirty="0"/>
              <a:t>	Clase &lt;nombre de la clase&gt;</a:t>
            </a:r>
          </a:p>
          <a:p>
            <a:pPr marL="0" indent="0">
              <a:buNone/>
            </a:pPr>
            <a:endParaRPr lang="es-ES" dirty="0"/>
          </a:p>
          <a:p>
            <a:pPr marL="0" indent="0">
              <a:buNone/>
            </a:pPr>
            <a:r>
              <a:rPr lang="es-ES" dirty="0"/>
              <a:t>Las clases son descripciones estáticas, durante la ejecución de un programa sólo existen los objetos, no las clases. </a:t>
            </a:r>
          </a:p>
        </p:txBody>
      </p:sp>
    </p:spTree>
    <p:extLst>
      <p:ext uri="{BB962C8B-B14F-4D97-AF65-F5344CB8AC3E}">
        <p14:creationId xmlns:p14="http://schemas.microsoft.com/office/powerpoint/2010/main" val="2101345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3800" dirty="0"/>
              <a:t>Conceptos de POO</a:t>
            </a:r>
            <a:endParaRPr lang="es-ES" dirty="0"/>
          </a:p>
        </p:txBody>
      </p:sp>
      <p:pic>
        <p:nvPicPr>
          <p:cNvPr id="5" name="Imagen 4"/>
          <p:cNvPicPr>
            <a:picLocks noChangeAspect="1"/>
          </p:cNvPicPr>
          <p:nvPr/>
        </p:nvPicPr>
        <p:blipFill>
          <a:blip r:embed="rId3"/>
          <a:stretch>
            <a:fillRect/>
          </a:stretch>
        </p:blipFill>
        <p:spPr>
          <a:xfrm>
            <a:off x="1475656" y="1553024"/>
            <a:ext cx="6009524" cy="3466998"/>
          </a:xfrm>
          <a:prstGeom prst="rect">
            <a:avLst/>
          </a:prstGeom>
        </p:spPr>
      </p:pic>
    </p:spTree>
    <p:extLst>
      <p:ext uri="{BB962C8B-B14F-4D97-AF65-F5344CB8AC3E}">
        <p14:creationId xmlns:p14="http://schemas.microsoft.com/office/powerpoint/2010/main" val="3362212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3800" dirty="0"/>
              <a:t>Conceptos de POO</a:t>
            </a:r>
            <a:endParaRPr lang="es-ES" dirty="0"/>
          </a:p>
        </p:txBody>
      </p:sp>
      <p:pic>
        <p:nvPicPr>
          <p:cNvPr id="5" name="Picture 4">
            <a:extLst>
              <a:ext uri="{FF2B5EF4-FFF2-40B4-BE49-F238E27FC236}">
                <a16:creationId xmlns:a16="http://schemas.microsoft.com/office/drawing/2014/main" id="{8D5D81B8-9592-2137-22B3-31EBAE8D3ADD}"/>
              </a:ext>
            </a:extLst>
          </p:cNvPr>
          <p:cNvPicPr>
            <a:picLocks noChangeAspect="1"/>
          </p:cNvPicPr>
          <p:nvPr/>
        </p:nvPicPr>
        <p:blipFill>
          <a:blip r:embed="rId3"/>
          <a:stretch>
            <a:fillRect/>
          </a:stretch>
        </p:blipFill>
        <p:spPr>
          <a:xfrm>
            <a:off x="1943708" y="1491630"/>
            <a:ext cx="5256584" cy="3304729"/>
          </a:xfrm>
          <a:prstGeom prst="rect">
            <a:avLst/>
          </a:prstGeom>
        </p:spPr>
      </p:pic>
    </p:spTree>
    <p:extLst>
      <p:ext uri="{BB962C8B-B14F-4D97-AF65-F5344CB8AC3E}">
        <p14:creationId xmlns:p14="http://schemas.microsoft.com/office/powerpoint/2010/main" val="2118629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3800" dirty="0"/>
              <a:t>Conceptos de POO</a:t>
            </a:r>
            <a:endParaRPr lang="es-ES" dirty="0"/>
          </a:p>
        </p:txBody>
      </p:sp>
      <p:sp>
        <p:nvSpPr>
          <p:cNvPr id="3" name="Rectangle 2"/>
          <p:cNvSpPr>
            <a:spLocks noGrp="1"/>
          </p:cNvSpPr>
          <p:nvPr>
            <p:ph sz="quarter" idx="13"/>
          </p:nvPr>
        </p:nvSpPr>
        <p:spPr>
          <a:xfrm>
            <a:off x="609600" y="1352551"/>
            <a:ext cx="7994848" cy="3307431"/>
          </a:xfrm>
        </p:spPr>
        <p:txBody>
          <a:bodyPr>
            <a:normAutofit fontScale="92500" lnSpcReduction="10000"/>
          </a:bodyPr>
          <a:lstStyle/>
          <a:p>
            <a:pPr marL="0" indent="0">
              <a:buNone/>
            </a:pPr>
            <a:r>
              <a:rPr lang="es-ES" u="sng" dirty="0"/>
              <a:t>Atributos:</a:t>
            </a:r>
            <a:r>
              <a:rPr lang="es-ES" dirty="0"/>
              <a:t> los datos contenidos dentro de un objeto, podemos definirlos como las características o propiedades que posee un objeto. </a:t>
            </a:r>
          </a:p>
          <a:p>
            <a:pPr marL="0" indent="0">
              <a:buNone/>
            </a:pPr>
            <a:endParaRPr lang="es-ES" dirty="0"/>
          </a:p>
          <a:p>
            <a:pPr marL="0" indent="0">
              <a:buNone/>
            </a:pPr>
            <a:r>
              <a:rPr lang="es-ES" dirty="0"/>
              <a:t>Los atributos se implementan como variables, constantes o estructuras de datos, y cada objeto en particular puede tener valores distintos para estas.</a:t>
            </a:r>
          </a:p>
          <a:p>
            <a:pPr marL="0" indent="0">
              <a:buNone/>
            </a:pPr>
            <a:endParaRPr lang="es-ES" dirty="0"/>
          </a:p>
          <a:p>
            <a:pPr marL="0" indent="0">
              <a:buNone/>
            </a:pPr>
            <a:endParaRPr lang="es-ES" dirty="0"/>
          </a:p>
          <a:p>
            <a:pPr marL="0" indent="0">
              <a:buNone/>
            </a:pPr>
            <a:endParaRPr lang="es-ES" dirty="0"/>
          </a:p>
        </p:txBody>
      </p:sp>
    </p:spTree>
    <p:extLst>
      <p:ext uri="{BB962C8B-B14F-4D97-AF65-F5344CB8AC3E}">
        <p14:creationId xmlns:p14="http://schemas.microsoft.com/office/powerpoint/2010/main" val="486956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3800" dirty="0"/>
              <a:t>Conceptos de POO</a:t>
            </a:r>
            <a:endParaRPr lang="es-ES" dirty="0"/>
          </a:p>
        </p:txBody>
      </p:sp>
      <p:pic>
        <p:nvPicPr>
          <p:cNvPr id="5" name="Imagen 4"/>
          <p:cNvPicPr>
            <a:picLocks noChangeAspect="1"/>
          </p:cNvPicPr>
          <p:nvPr/>
        </p:nvPicPr>
        <p:blipFill>
          <a:blip r:embed="rId3"/>
          <a:stretch>
            <a:fillRect/>
          </a:stretch>
        </p:blipFill>
        <p:spPr>
          <a:xfrm>
            <a:off x="1907704" y="1851670"/>
            <a:ext cx="5228571" cy="1723810"/>
          </a:xfrm>
          <a:prstGeom prst="rect">
            <a:avLst/>
          </a:prstGeom>
        </p:spPr>
      </p:pic>
    </p:spTree>
    <p:extLst>
      <p:ext uri="{BB962C8B-B14F-4D97-AF65-F5344CB8AC3E}">
        <p14:creationId xmlns:p14="http://schemas.microsoft.com/office/powerpoint/2010/main" val="1444757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sz="3800" dirty="0"/>
              <a:t>Paradigma Orientado a objetos</a:t>
            </a:r>
            <a:endParaRPr lang="es-ES" dirty="0"/>
          </a:p>
        </p:txBody>
      </p:sp>
      <p:sp>
        <p:nvSpPr>
          <p:cNvPr id="3" name="Rectangle 2"/>
          <p:cNvSpPr>
            <a:spLocks noGrp="1"/>
          </p:cNvSpPr>
          <p:nvPr>
            <p:ph sz="quarter" idx="13"/>
          </p:nvPr>
        </p:nvSpPr>
        <p:spPr>
          <a:xfrm>
            <a:off x="609600" y="1352551"/>
            <a:ext cx="7994848" cy="3307431"/>
          </a:xfrm>
        </p:spPr>
        <p:txBody>
          <a:bodyPr>
            <a:normAutofit fontScale="92500" lnSpcReduction="20000"/>
          </a:bodyPr>
          <a:lstStyle/>
          <a:p>
            <a:pPr marL="0" indent="0">
              <a:buNone/>
            </a:pPr>
            <a:r>
              <a:rPr lang="es-ES" dirty="0"/>
              <a:t>Es una técnica de programación que usa objetos y sus interacciones para diseñar aplicaciones.</a:t>
            </a:r>
          </a:p>
          <a:p>
            <a:pPr marL="0" indent="0">
              <a:buNone/>
            </a:pPr>
            <a:endParaRPr lang="es-ES" dirty="0"/>
          </a:p>
          <a:p>
            <a:pPr marL="0" indent="0">
              <a:buNone/>
            </a:pPr>
            <a:r>
              <a:rPr lang="es-ES" dirty="0"/>
              <a:t>Proporciona una forma de programar cercana a como expresamos las cosas en la vida real. </a:t>
            </a:r>
          </a:p>
          <a:p>
            <a:pPr marL="0" indent="0">
              <a:buNone/>
            </a:pPr>
            <a:endParaRPr lang="es-ES" dirty="0"/>
          </a:p>
          <a:p>
            <a:pPr marL="0" indent="0">
              <a:buNone/>
            </a:pPr>
            <a:r>
              <a:rPr lang="es-ES" dirty="0"/>
              <a:t>Se combinan los datos y los procedimientos en una entidad única. </a:t>
            </a:r>
          </a:p>
        </p:txBody>
      </p:sp>
    </p:spTree>
    <p:extLst>
      <p:ext uri="{BB962C8B-B14F-4D97-AF65-F5344CB8AC3E}">
        <p14:creationId xmlns:p14="http://schemas.microsoft.com/office/powerpoint/2010/main" val="3309871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3800" dirty="0"/>
              <a:t>Conceptos de POO</a:t>
            </a:r>
            <a:endParaRPr lang="es-ES" dirty="0"/>
          </a:p>
        </p:txBody>
      </p:sp>
      <p:sp>
        <p:nvSpPr>
          <p:cNvPr id="3" name="Rectangle 2"/>
          <p:cNvSpPr>
            <a:spLocks noGrp="1"/>
          </p:cNvSpPr>
          <p:nvPr>
            <p:ph sz="quarter" idx="13"/>
          </p:nvPr>
        </p:nvSpPr>
        <p:spPr>
          <a:xfrm>
            <a:off x="609600" y="1352551"/>
            <a:ext cx="7994848" cy="3307431"/>
          </a:xfrm>
        </p:spPr>
        <p:txBody>
          <a:bodyPr>
            <a:normAutofit fontScale="85000" lnSpcReduction="20000"/>
          </a:bodyPr>
          <a:lstStyle/>
          <a:p>
            <a:pPr marL="0" indent="0">
              <a:buNone/>
            </a:pPr>
            <a:r>
              <a:rPr lang="es-ES" dirty="0"/>
              <a:t>Mediante los atributos se define información oculta dentro de un objeto, la cual es manipulada solamente por los métodos definidos sobre dicho objeto. </a:t>
            </a:r>
          </a:p>
          <a:p>
            <a:pPr marL="0" indent="0">
              <a:buNone/>
            </a:pPr>
            <a:endParaRPr lang="es-ES" dirty="0"/>
          </a:p>
          <a:p>
            <a:pPr marL="0" indent="0">
              <a:buNone/>
            </a:pPr>
            <a:r>
              <a:rPr lang="es-ES" dirty="0"/>
              <a:t>Un atributo consta de un nombre y un valor. </a:t>
            </a:r>
          </a:p>
          <a:p>
            <a:pPr marL="0" indent="0">
              <a:buNone/>
            </a:pPr>
            <a:endParaRPr lang="es-ES" dirty="0"/>
          </a:p>
          <a:p>
            <a:pPr marL="0" indent="0">
              <a:buNone/>
            </a:pPr>
            <a:r>
              <a:rPr lang="es-ES" dirty="0"/>
              <a:t>Su sintaxis algorítmica es:</a:t>
            </a:r>
          </a:p>
          <a:p>
            <a:pPr marL="0" indent="0" algn="ctr">
              <a:buNone/>
            </a:pPr>
            <a:r>
              <a:rPr lang="es-ES" dirty="0"/>
              <a:t>&lt;Modo de Acceso&gt; &lt;Tipo de Dato&gt; &lt;Nombre del atributo&gt;</a:t>
            </a:r>
          </a:p>
          <a:p>
            <a:pPr marL="0" indent="0">
              <a:buNone/>
            </a:pPr>
            <a:endParaRPr lang="es-ES" dirty="0"/>
          </a:p>
          <a:p>
            <a:pPr marL="0" indent="0">
              <a:buNone/>
            </a:pPr>
            <a:endParaRPr lang="es-ES" dirty="0"/>
          </a:p>
        </p:txBody>
      </p:sp>
    </p:spTree>
    <p:extLst>
      <p:ext uri="{BB962C8B-B14F-4D97-AF65-F5344CB8AC3E}">
        <p14:creationId xmlns:p14="http://schemas.microsoft.com/office/powerpoint/2010/main" val="2386123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3800" dirty="0"/>
              <a:t>Conceptos de POO</a:t>
            </a:r>
            <a:endParaRPr lang="es-ES" dirty="0"/>
          </a:p>
        </p:txBody>
      </p:sp>
      <p:sp>
        <p:nvSpPr>
          <p:cNvPr id="3" name="Rectangle 2"/>
          <p:cNvSpPr>
            <a:spLocks noGrp="1"/>
          </p:cNvSpPr>
          <p:nvPr>
            <p:ph sz="quarter" idx="13"/>
          </p:nvPr>
        </p:nvSpPr>
        <p:spPr>
          <a:xfrm>
            <a:off x="609600" y="1352551"/>
            <a:ext cx="7994848" cy="3307431"/>
          </a:xfrm>
        </p:spPr>
        <p:txBody>
          <a:bodyPr>
            <a:normAutofit fontScale="70000" lnSpcReduction="20000"/>
          </a:bodyPr>
          <a:lstStyle/>
          <a:p>
            <a:pPr marL="0" indent="0">
              <a:buNone/>
            </a:pPr>
            <a:r>
              <a:rPr lang="es-ES" dirty="0"/>
              <a:t>Los modos de acceso pueden ser:</a:t>
            </a:r>
          </a:p>
          <a:p>
            <a:pPr marL="0" indent="0">
              <a:buNone/>
            </a:pPr>
            <a:endParaRPr lang="es-ES" dirty="0"/>
          </a:p>
          <a:p>
            <a:pPr>
              <a:buFontTx/>
              <a:buChar char="-"/>
            </a:pPr>
            <a:r>
              <a:rPr lang="es-ES" dirty="0"/>
              <a:t>Publico: atributos que son accesibles fuera de la clase. Se puede representar con el símbolo +.</a:t>
            </a:r>
          </a:p>
          <a:p>
            <a:pPr>
              <a:buFontTx/>
              <a:buChar char="-"/>
            </a:pPr>
            <a:endParaRPr lang="es-ES" dirty="0"/>
          </a:p>
          <a:p>
            <a:pPr>
              <a:buFontTx/>
              <a:buChar char="-"/>
            </a:pPr>
            <a:r>
              <a:rPr lang="es-ES" dirty="0"/>
              <a:t>Privado: atributos que son solo accesibles dentro de la implementación de clase. Se puede representar con el símbolo -.</a:t>
            </a:r>
          </a:p>
          <a:p>
            <a:pPr>
              <a:buFontTx/>
              <a:buChar char="-"/>
            </a:pPr>
            <a:endParaRPr lang="es-ES" dirty="0"/>
          </a:p>
          <a:p>
            <a:pPr>
              <a:buFontTx/>
              <a:buChar char="-"/>
            </a:pPr>
            <a:r>
              <a:rPr lang="es-ES" dirty="0"/>
              <a:t>Protegido: atributos o métodos que son accesibles para la propia clase y sus clases hijas (subclases). Se representa con #. </a:t>
            </a:r>
          </a:p>
          <a:p>
            <a:pPr marL="0" indent="0">
              <a:buNone/>
            </a:pPr>
            <a:endParaRPr lang="es-ES" dirty="0"/>
          </a:p>
          <a:p>
            <a:pPr marL="0" indent="0">
              <a:buNone/>
            </a:pPr>
            <a:endParaRPr lang="es-ES" dirty="0"/>
          </a:p>
        </p:txBody>
      </p:sp>
    </p:spTree>
    <p:extLst>
      <p:ext uri="{BB962C8B-B14F-4D97-AF65-F5344CB8AC3E}">
        <p14:creationId xmlns:p14="http://schemas.microsoft.com/office/powerpoint/2010/main" val="3680268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3800" dirty="0"/>
              <a:t>Conceptos de POO</a:t>
            </a:r>
            <a:endParaRPr lang="es-ES" dirty="0"/>
          </a:p>
        </p:txBody>
      </p:sp>
      <p:pic>
        <p:nvPicPr>
          <p:cNvPr id="5" name="Imagen 4"/>
          <p:cNvPicPr>
            <a:picLocks noChangeAspect="1"/>
          </p:cNvPicPr>
          <p:nvPr/>
        </p:nvPicPr>
        <p:blipFill>
          <a:blip r:embed="rId3"/>
          <a:stretch>
            <a:fillRect/>
          </a:stretch>
        </p:blipFill>
        <p:spPr>
          <a:xfrm>
            <a:off x="1557728" y="1923678"/>
            <a:ext cx="6257143" cy="1466667"/>
          </a:xfrm>
          <a:prstGeom prst="rect">
            <a:avLst/>
          </a:prstGeom>
        </p:spPr>
      </p:pic>
    </p:spTree>
    <p:extLst>
      <p:ext uri="{BB962C8B-B14F-4D97-AF65-F5344CB8AC3E}">
        <p14:creationId xmlns:p14="http://schemas.microsoft.com/office/powerpoint/2010/main" val="1377706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3800" dirty="0"/>
              <a:t>Conceptos de POO</a:t>
            </a:r>
            <a:endParaRPr lang="es-ES" dirty="0"/>
          </a:p>
        </p:txBody>
      </p:sp>
      <p:sp>
        <p:nvSpPr>
          <p:cNvPr id="3" name="Rectangle 2"/>
          <p:cNvSpPr>
            <a:spLocks noGrp="1"/>
          </p:cNvSpPr>
          <p:nvPr>
            <p:ph sz="quarter" idx="13"/>
          </p:nvPr>
        </p:nvSpPr>
        <p:spPr>
          <a:xfrm>
            <a:off x="609600" y="1352551"/>
            <a:ext cx="7994848" cy="3307431"/>
          </a:xfrm>
        </p:spPr>
        <p:txBody>
          <a:bodyPr>
            <a:normAutofit lnSpcReduction="10000"/>
          </a:bodyPr>
          <a:lstStyle/>
          <a:p>
            <a:pPr marL="0" indent="0">
              <a:buNone/>
            </a:pPr>
            <a:endParaRPr lang="es-ES" u="sng" dirty="0"/>
          </a:p>
          <a:p>
            <a:pPr marL="0" indent="0">
              <a:buNone/>
            </a:pPr>
            <a:r>
              <a:rPr lang="es-ES" u="sng" dirty="0"/>
              <a:t>Estado:</a:t>
            </a:r>
            <a:r>
              <a:rPr lang="es-ES" dirty="0"/>
              <a:t> el estado de un objeto esta determinado por los valores que poseen sus atributos en un momento dado. </a:t>
            </a:r>
          </a:p>
          <a:p>
            <a:pPr marL="0" indent="0">
              <a:buNone/>
            </a:pPr>
            <a:endParaRPr lang="es-ES" dirty="0"/>
          </a:p>
          <a:p>
            <a:pPr marL="0" indent="0">
              <a:buNone/>
            </a:pPr>
            <a:r>
              <a:rPr lang="es-ES" dirty="0"/>
              <a:t>El valor concreto de una propiedad de un objeto se llama estado. </a:t>
            </a:r>
          </a:p>
          <a:p>
            <a:pPr marL="0" indent="0">
              <a:buNone/>
            </a:pPr>
            <a:endParaRPr lang="es-ES" dirty="0"/>
          </a:p>
          <a:p>
            <a:pPr marL="0" indent="0">
              <a:buNone/>
            </a:pPr>
            <a:endParaRPr lang="es-ES" dirty="0"/>
          </a:p>
          <a:p>
            <a:pPr marL="0" indent="0">
              <a:buNone/>
            </a:pPr>
            <a:endParaRPr lang="es-ES" dirty="0"/>
          </a:p>
        </p:txBody>
      </p:sp>
    </p:spTree>
    <p:extLst>
      <p:ext uri="{BB962C8B-B14F-4D97-AF65-F5344CB8AC3E}">
        <p14:creationId xmlns:p14="http://schemas.microsoft.com/office/powerpoint/2010/main" val="3741728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dirty="0"/>
              <a:t>Mensaje</a:t>
            </a:r>
          </a:p>
        </p:txBody>
      </p:sp>
      <p:sp>
        <p:nvSpPr>
          <p:cNvPr id="6" name="Rectangle 1"/>
          <p:cNvSpPr txBox="1">
            <a:spLocks/>
          </p:cNvSpPr>
          <p:nvPr/>
        </p:nvSpPr>
        <p:spPr>
          <a:xfrm>
            <a:off x="344674" y="2859782"/>
            <a:ext cx="8683252" cy="1080120"/>
          </a:xfrm>
          <a:prstGeom prst="rect">
            <a:avLst/>
          </a:prstGeom>
        </p:spPr>
        <p:txBody>
          <a:bodyPr vert="horz" anchor="b">
            <a:noAutofit/>
          </a:bodyPr>
          <a:lstStyle>
            <a:lvl1pPr algn="l" rtl="0" eaLnBrk="1" latinLnBrk="0" hangingPunct="1">
              <a:spcBef>
                <a:spcPct val="0"/>
              </a:spcBef>
              <a:buNone/>
              <a:defRPr kumimoji="0" lang="es-ES" sz="4200" kern="1200">
                <a:solidFill>
                  <a:schemeClr val="tx2"/>
                </a:solidFill>
                <a:latin typeface="+mj-lt"/>
                <a:ea typeface="+mj-ea"/>
                <a:cs typeface="+mj-cs"/>
              </a:defRPr>
            </a:lvl1pPr>
            <a:extLst/>
          </a:lstStyle>
          <a:p>
            <a:pPr algn="ctr"/>
            <a:endParaRPr lang="es-ES" sz="2000" b="1" dirty="0"/>
          </a:p>
        </p:txBody>
      </p:sp>
      <p:sp>
        <p:nvSpPr>
          <p:cNvPr id="7" name="Rectangle 2"/>
          <p:cNvSpPr>
            <a:spLocks noChangeArrowheads="1"/>
          </p:cNvSpPr>
          <p:nvPr/>
        </p:nvSpPr>
        <p:spPr bwMode="auto">
          <a:xfrm>
            <a:off x="982539" y="1615902"/>
            <a:ext cx="775403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s-ES" sz="2000" b="1" dirty="0"/>
              <a:t>¿Cómo interactúan los objetos entre sí?</a:t>
            </a:r>
            <a:r>
              <a:rPr lang="es-ES" sz="2000" dirty="0"/>
              <a:t> </a:t>
            </a:r>
          </a:p>
          <a:p>
            <a:r>
              <a:rPr lang="es-ES" sz="2000" dirty="0"/>
              <a:t>A través de los mensajes.</a:t>
            </a:r>
          </a:p>
          <a:p>
            <a:endParaRPr lang="es-ES" sz="2000" dirty="0"/>
          </a:p>
          <a:p>
            <a:r>
              <a:rPr lang="es-ES" sz="2000" b="1" dirty="0"/>
              <a:t> ¿Cómo envío un mensaje a otro objeto? </a:t>
            </a:r>
          </a:p>
          <a:p>
            <a:pPr fontAlgn="base"/>
            <a:r>
              <a:rPr lang="es-ES" sz="2000" dirty="0"/>
              <a:t>Primero lo tengo que conocer cuando lo conozco, sé qué mensajes le puedo mandar </a:t>
            </a:r>
          </a:p>
          <a:p>
            <a:pPr fontAlgn="base"/>
            <a:endParaRPr lang="es-ES" sz="2000" dirty="0"/>
          </a:p>
          <a:p>
            <a:pPr fontAlgn="base"/>
            <a:r>
              <a:rPr lang="es-ES" sz="2000" b="1" dirty="0"/>
              <a:t>¿se cómo hace para resolver mi mensaje?</a:t>
            </a:r>
            <a:r>
              <a:rPr lang="es-ES" sz="2000" dirty="0"/>
              <a:t> </a:t>
            </a:r>
          </a:p>
          <a:p>
            <a:pPr fontAlgn="base"/>
            <a:r>
              <a:rPr lang="es-ES" sz="2000" dirty="0"/>
              <a:t>No, solo lo invoco y el lo resuelve. </a:t>
            </a:r>
          </a:p>
        </p:txBody>
      </p:sp>
    </p:spTree>
    <p:extLst>
      <p:ext uri="{BB962C8B-B14F-4D97-AF65-F5344CB8AC3E}">
        <p14:creationId xmlns:p14="http://schemas.microsoft.com/office/powerpoint/2010/main" val="2415135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dirty="0"/>
              <a:t>Mensaje</a:t>
            </a:r>
          </a:p>
        </p:txBody>
      </p:sp>
      <p:sp>
        <p:nvSpPr>
          <p:cNvPr id="6" name="Rectangle 1"/>
          <p:cNvSpPr txBox="1">
            <a:spLocks/>
          </p:cNvSpPr>
          <p:nvPr/>
        </p:nvSpPr>
        <p:spPr>
          <a:xfrm>
            <a:off x="344674" y="2859782"/>
            <a:ext cx="8683252" cy="1080120"/>
          </a:xfrm>
          <a:prstGeom prst="rect">
            <a:avLst/>
          </a:prstGeom>
        </p:spPr>
        <p:txBody>
          <a:bodyPr vert="horz" anchor="b">
            <a:noAutofit/>
          </a:bodyPr>
          <a:lstStyle>
            <a:lvl1pPr algn="l" rtl="0" eaLnBrk="1" latinLnBrk="0" hangingPunct="1">
              <a:spcBef>
                <a:spcPct val="0"/>
              </a:spcBef>
              <a:buNone/>
              <a:defRPr kumimoji="0" lang="es-ES" sz="4200" kern="1200">
                <a:solidFill>
                  <a:schemeClr val="tx2"/>
                </a:solidFill>
                <a:latin typeface="+mj-lt"/>
                <a:ea typeface="+mj-ea"/>
                <a:cs typeface="+mj-cs"/>
              </a:defRPr>
            </a:lvl1pPr>
            <a:extLst/>
          </a:lstStyle>
          <a:p>
            <a:pPr algn="ctr"/>
            <a:endParaRPr lang="es-ES" sz="2000" b="1" dirty="0"/>
          </a:p>
        </p:txBody>
      </p:sp>
      <p:sp>
        <p:nvSpPr>
          <p:cNvPr id="7" name="Rectangle 2"/>
          <p:cNvSpPr>
            <a:spLocks noChangeArrowheads="1"/>
          </p:cNvSpPr>
          <p:nvPr/>
        </p:nvSpPr>
        <p:spPr bwMode="auto">
          <a:xfrm>
            <a:off x="1008961" y="1491630"/>
            <a:ext cx="7754039"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s-ES" sz="2000" dirty="0"/>
              <a:t>pepita es un pájaro. </a:t>
            </a:r>
          </a:p>
          <a:p>
            <a:r>
              <a:rPr lang="es-ES" sz="2000" b="1" dirty="0"/>
              <a:t>Mensajes</a:t>
            </a:r>
            <a:r>
              <a:rPr lang="es-ES" sz="2000" dirty="0"/>
              <a:t> → cosas que le puedo pedir al objeto pepita que haga:</a:t>
            </a:r>
          </a:p>
          <a:p>
            <a:pPr fontAlgn="base"/>
            <a:endParaRPr lang="es-ES" sz="2000" dirty="0"/>
          </a:p>
          <a:p>
            <a:pPr marL="342900" indent="-342900" fontAlgn="base">
              <a:buFont typeface="Arial" panose="020B0604020202020204" pitchFamily="34" charset="0"/>
              <a:buChar char="•"/>
            </a:pPr>
            <a:r>
              <a:rPr lang="es-ES" sz="2000" dirty="0"/>
              <a:t>energía (¿cuál es tu energía?)</a:t>
            </a:r>
          </a:p>
          <a:p>
            <a:pPr marL="342900" indent="-342900" fontAlgn="base">
              <a:buFont typeface="Arial" panose="020B0604020202020204" pitchFamily="34" charset="0"/>
              <a:buChar char="•"/>
            </a:pPr>
            <a:r>
              <a:rPr lang="es-ES" sz="2000" dirty="0" err="1"/>
              <a:t>volá</a:t>
            </a:r>
            <a:endParaRPr lang="es-ES" sz="2000" dirty="0"/>
          </a:p>
          <a:p>
            <a:pPr marL="342900" indent="-342900" fontAlgn="base">
              <a:buFont typeface="Arial" panose="020B0604020202020204" pitchFamily="34" charset="0"/>
              <a:buChar char="•"/>
            </a:pPr>
            <a:r>
              <a:rPr lang="es-ES" sz="2000" dirty="0" err="1"/>
              <a:t>comé</a:t>
            </a:r>
            <a:endParaRPr lang="es-ES" sz="2000" dirty="0"/>
          </a:p>
          <a:p>
            <a:endParaRPr lang="es-ES" sz="2000" dirty="0"/>
          </a:p>
          <a:p>
            <a:r>
              <a:rPr lang="es-ES" sz="2000" b="1" dirty="0"/>
              <a:t>¿Qué hace </a:t>
            </a:r>
            <a:r>
              <a:rPr lang="es-ES" sz="2000" b="1" dirty="0" err="1"/>
              <a:t>volá</a:t>
            </a:r>
            <a:r>
              <a:rPr lang="es-ES" sz="2000" b="1" dirty="0"/>
              <a:t> y </a:t>
            </a:r>
            <a:r>
              <a:rPr lang="es-ES" sz="2000" b="1" dirty="0" err="1"/>
              <a:t>comé</a:t>
            </a:r>
            <a:r>
              <a:rPr lang="es-ES" sz="2000" b="1" dirty="0"/>
              <a:t>?</a:t>
            </a:r>
            <a:r>
              <a:rPr lang="es-ES" sz="2000" dirty="0"/>
              <a:t> Depende de donde lo miro:</a:t>
            </a:r>
          </a:p>
          <a:p>
            <a:pPr fontAlgn="base"/>
            <a:r>
              <a:rPr lang="es-ES" sz="2000" dirty="0"/>
              <a:t>Si se analiza desde el que pide a pepita que vuele y que coma. No se exactamente lo que hace, pero se que quiero que vuele y que coma. No me interesa cómo está implementado. </a:t>
            </a:r>
          </a:p>
        </p:txBody>
      </p:sp>
    </p:spTree>
    <p:extLst>
      <p:ext uri="{BB962C8B-B14F-4D97-AF65-F5344CB8AC3E}">
        <p14:creationId xmlns:p14="http://schemas.microsoft.com/office/powerpoint/2010/main" val="949699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dirty="0"/>
              <a:t>Mensaje</a:t>
            </a:r>
          </a:p>
        </p:txBody>
      </p:sp>
      <p:sp>
        <p:nvSpPr>
          <p:cNvPr id="6" name="Rectangle 1"/>
          <p:cNvSpPr txBox="1">
            <a:spLocks/>
          </p:cNvSpPr>
          <p:nvPr/>
        </p:nvSpPr>
        <p:spPr>
          <a:xfrm>
            <a:off x="344674" y="1542107"/>
            <a:ext cx="8683252" cy="1080120"/>
          </a:xfrm>
          <a:prstGeom prst="rect">
            <a:avLst/>
          </a:prstGeom>
        </p:spPr>
        <p:txBody>
          <a:bodyPr vert="horz" anchor="b">
            <a:noAutofit/>
          </a:bodyPr>
          <a:lstStyle>
            <a:lvl1pPr algn="l" rtl="0" eaLnBrk="1" latinLnBrk="0" hangingPunct="1">
              <a:spcBef>
                <a:spcPct val="0"/>
              </a:spcBef>
              <a:buNone/>
              <a:defRPr kumimoji="0" lang="es-ES" sz="4200" kern="1200">
                <a:solidFill>
                  <a:schemeClr val="tx2"/>
                </a:solidFill>
                <a:latin typeface="+mj-lt"/>
                <a:ea typeface="+mj-ea"/>
                <a:cs typeface="+mj-cs"/>
              </a:defRPr>
            </a:lvl1pPr>
            <a:extLst/>
          </a:lstStyle>
          <a:p>
            <a:pPr algn="ctr"/>
            <a:endParaRPr lang="es-ES" sz="2000" b="1" dirty="0"/>
          </a:p>
        </p:txBody>
      </p:sp>
      <p:sp>
        <p:nvSpPr>
          <p:cNvPr id="7" name="Rectangle 2"/>
          <p:cNvSpPr>
            <a:spLocks noChangeArrowheads="1"/>
          </p:cNvSpPr>
          <p:nvPr/>
        </p:nvSpPr>
        <p:spPr bwMode="auto">
          <a:xfrm>
            <a:off x="899592" y="1645520"/>
            <a:ext cx="775403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s-ES" sz="2000" dirty="0"/>
              <a:t>Ese beneficio se llama </a:t>
            </a:r>
            <a:r>
              <a:rPr lang="es-ES" sz="2000" b="1" dirty="0"/>
              <a:t>abstracción, </a:t>
            </a:r>
            <a:r>
              <a:rPr lang="es-ES" sz="2000" dirty="0"/>
              <a:t>es decir concentrarnos sólo en lo que queremos resolver y dejar los detalles que no son esenciales de lado, eso nos permite mantener la complejidad lo suficientemente acotada.</a:t>
            </a:r>
          </a:p>
          <a:p>
            <a:endParaRPr lang="es-ES" sz="2000" dirty="0"/>
          </a:p>
          <a:p>
            <a:r>
              <a:rPr lang="es-ES" sz="2000" b="1" dirty="0"/>
              <a:t>Pero…</a:t>
            </a:r>
            <a:r>
              <a:rPr lang="es-ES" sz="2000" dirty="0"/>
              <a:t> </a:t>
            </a:r>
          </a:p>
          <a:p>
            <a:pPr fontAlgn="base"/>
            <a:r>
              <a:rPr lang="es-ES" sz="2000" dirty="0"/>
              <a:t>Si soy pepita, sí sé cómo volar. Es decir se la definición interna de volar. Desde el lado de pepita, es decir del objeto que es invocado estoy encapsulando: agrupando funcionalidades propias. </a:t>
            </a:r>
          </a:p>
          <a:p>
            <a:pPr fontAlgn="base"/>
            <a:endParaRPr lang="es-ES" sz="2000" dirty="0"/>
          </a:p>
        </p:txBody>
      </p:sp>
    </p:spTree>
    <p:extLst>
      <p:ext uri="{BB962C8B-B14F-4D97-AF65-F5344CB8AC3E}">
        <p14:creationId xmlns:p14="http://schemas.microsoft.com/office/powerpoint/2010/main" val="2776878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dirty="0"/>
              <a:t>Mensaje y Método</a:t>
            </a:r>
          </a:p>
        </p:txBody>
      </p:sp>
      <p:sp>
        <p:nvSpPr>
          <p:cNvPr id="6" name="Rectangle 1"/>
          <p:cNvSpPr txBox="1">
            <a:spLocks/>
          </p:cNvSpPr>
          <p:nvPr/>
        </p:nvSpPr>
        <p:spPr>
          <a:xfrm>
            <a:off x="344674" y="1542107"/>
            <a:ext cx="8683252" cy="1080120"/>
          </a:xfrm>
          <a:prstGeom prst="rect">
            <a:avLst/>
          </a:prstGeom>
        </p:spPr>
        <p:txBody>
          <a:bodyPr vert="horz" anchor="b">
            <a:noAutofit/>
          </a:bodyPr>
          <a:lstStyle>
            <a:lvl1pPr algn="l" rtl="0" eaLnBrk="1" latinLnBrk="0" hangingPunct="1">
              <a:spcBef>
                <a:spcPct val="0"/>
              </a:spcBef>
              <a:buNone/>
              <a:defRPr kumimoji="0" lang="es-ES" sz="4200" kern="1200">
                <a:solidFill>
                  <a:schemeClr val="tx2"/>
                </a:solidFill>
                <a:latin typeface="+mj-lt"/>
                <a:ea typeface="+mj-ea"/>
                <a:cs typeface="+mj-cs"/>
              </a:defRPr>
            </a:lvl1pPr>
            <a:extLst/>
          </a:lstStyle>
          <a:p>
            <a:pPr algn="ctr"/>
            <a:endParaRPr lang="es-ES" sz="2000" b="1" dirty="0"/>
          </a:p>
        </p:txBody>
      </p:sp>
      <p:sp>
        <p:nvSpPr>
          <p:cNvPr id="7" name="Rectangle 2"/>
          <p:cNvSpPr>
            <a:spLocks noChangeArrowheads="1"/>
          </p:cNvSpPr>
          <p:nvPr/>
        </p:nvSpPr>
        <p:spPr bwMode="auto">
          <a:xfrm>
            <a:off x="899592" y="2261075"/>
            <a:ext cx="7754039"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r>
              <a:rPr lang="es-ES" sz="2000" b="1" dirty="0"/>
              <a:t>Mensaje</a:t>
            </a:r>
            <a:r>
              <a:rPr lang="es-ES" sz="2000" dirty="0"/>
              <a:t> es lo que el objeto emisor le envía como orden al receptor. </a:t>
            </a:r>
          </a:p>
          <a:p>
            <a:pPr fontAlgn="base"/>
            <a:r>
              <a:rPr lang="es-ES" sz="2000" dirty="0"/>
              <a:t>El emisor no sabe cómo se resuelve el mensaje, sólo pide que se resuelva. </a:t>
            </a:r>
          </a:p>
          <a:p>
            <a:pPr fontAlgn="base"/>
            <a:endParaRPr lang="es-ES" sz="2000" dirty="0"/>
          </a:p>
          <a:p>
            <a:pPr fontAlgn="base"/>
            <a:r>
              <a:rPr lang="es-ES" sz="2000" dirty="0"/>
              <a:t>Un </a:t>
            </a:r>
            <a:r>
              <a:rPr lang="es-ES" sz="2000" b="1" dirty="0"/>
              <a:t>mensaje</a:t>
            </a:r>
            <a:r>
              <a:rPr lang="es-ES" sz="2000" dirty="0"/>
              <a:t> es algo que le puedo decir a un objeto.</a:t>
            </a:r>
            <a:br>
              <a:rPr lang="es-ES" sz="2000" dirty="0"/>
            </a:br>
            <a:endParaRPr lang="es-ES" sz="2000" dirty="0"/>
          </a:p>
        </p:txBody>
      </p:sp>
    </p:spTree>
    <p:extLst>
      <p:ext uri="{BB962C8B-B14F-4D97-AF65-F5344CB8AC3E}">
        <p14:creationId xmlns:p14="http://schemas.microsoft.com/office/powerpoint/2010/main" val="4174209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3800" dirty="0"/>
              <a:t>Conceptos de POO</a:t>
            </a:r>
            <a:endParaRPr lang="es-ES" dirty="0"/>
          </a:p>
        </p:txBody>
      </p:sp>
      <p:sp>
        <p:nvSpPr>
          <p:cNvPr id="3" name="Rectangle 2"/>
          <p:cNvSpPr>
            <a:spLocks noGrp="1"/>
          </p:cNvSpPr>
          <p:nvPr>
            <p:ph sz="quarter" idx="13"/>
          </p:nvPr>
        </p:nvSpPr>
        <p:spPr>
          <a:xfrm>
            <a:off x="609600" y="1352551"/>
            <a:ext cx="7994848" cy="3307431"/>
          </a:xfrm>
        </p:spPr>
        <p:txBody>
          <a:bodyPr>
            <a:normAutofit fontScale="77500" lnSpcReduction="20000"/>
          </a:bodyPr>
          <a:lstStyle/>
          <a:p>
            <a:pPr marL="0" indent="0">
              <a:buNone/>
            </a:pPr>
            <a:r>
              <a:rPr lang="es-ES" u="sng" dirty="0"/>
              <a:t>Mensaje:</a:t>
            </a:r>
            <a:r>
              <a:rPr lang="es-ES" dirty="0"/>
              <a:t> es la petición de un objeto a otro para solicitar la ejecución de alguno de sus métodos o para obtener el valor de un atributo público. </a:t>
            </a:r>
          </a:p>
          <a:p>
            <a:pPr marL="0" indent="0">
              <a:buNone/>
            </a:pPr>
            <a:endParaRPr lang="es-ES" dirty="0"/>
          </a:p>
          <a:p>
            <a:pPr marL="0" indent="0">
              <a:buNone/>
            </a:pPr>
            <a:r>
              <a:rPr lang="es-ES" dirty="0"/>
              <a:t>Un mensaje consta de tres partes:</a:t>
            </a:r>
          </a:p>
          <a:p>
            <a:pPr>
              <a:buFontTx/>
              <a:buChar char="-"/>
            </a:pPr>
            <a:r>
              <a:rPr lang="es-ES" dirty="0"/>
              <a:t>Identidad del receptor: nombre del objeto que contiene el método a ejecutar</a:t>
            </a:r>
          </a:p>
          <a:p>
            <a:pPr>
              <a:buFontTx/>
              <a:buChar char="-"/>
            </a:pPr>
            <a:r>
              <a:rPr lang="es-ES" dirty="0"/>
              <a:t>Nombre del método a ejecutar: solo los métodos declarados públicos.</a:t>
            </a:r>
          </a:p>
          <a:p>
            <a:pPr>
              <a:buFontTx/>
              <a:buChar char="-"/>
            </a:pPr>
            <a:r>
              <a:rPr lang="es-ES" dirty="0"/>
              <a:t>Lista de parámetros que recibe el método</a:t>
            </a:r>
          </a:p>
        </p:txBody>
      </p:sp>
    </p:spTree>
    <p:extLst>
      <p:ext uri="{BB962C8B-B14F-4D97-AF65-F5344CB8AC3E}">
        <p14:creationId xmlns:p14="http://schemas.microsoft.com/office/powerpoint/2010/main" val="3353618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dirty="0"/>
              <a:t>Mensaje y Método</a:t>
            </a:r>
          </a:p>
        </p:txBody>
      </p:sp>
      <p:sp>
        <p:nvSpPr>
          <p:cNvPr id="6" name="Rectangle 1"/>
          <p:cNvSpPr txBox="1">
            <a:spLocks/>
          </p:cNvSpPr>
          <p:nvPr/>
        </p:nvSpPr>
        <p:spPr>
          <a:xfrm>
            <a:off x="344674" y="1542107"/>
            <a:ext cx="8683252" cy="1080120"/>
          </a:xfrm>
          <a:prstGeom prst="rect">
            <a:avLst/>
          </a:prstGeom>
        </p:spPr>
        <p:txBody>
          <a:bodyPr vert="horz" anchor="b">
            <a:noAutofit/>
          </a:bodyPr>
          <a:lstStyle>
            <a:lvl1pPr algn="l" rtl="0" eaLnBrk="1" latinLnBrk="0" hangingPunct="1">
              <a:spcBef>
                <a:spcPct val="0"/>
              </a:spcBef>
              <a:buNone/>
              <a:defRPr kumimoji="0" lang="es-ES" sz="4200" kern="1200">
                <a:solidFill>
                  <a:schemeClr val="tx2"/>
                </a:solidFill>
                <a:latin typeface="+mj-lt"/>
                <a:ea typeface="+mj-ea"/>
                <a:cs typeface="+mj-cs"/>
              </a:defRPr>
            </a:lvl1pPr>
            <a:extLst/>
          </a:lstStyle>
          <a:p>
            <a:pPr algn="ctr"/>
            <a:endParaRPr lang="es-ES" sz="2000" b="1" dirty="0"/>
          </a:p>
        </p:txBody>
      </p:sp>
      <p:sp>
        <p:nvSpPr>
          <p:cNvPr id="7" name="Rectangle 2"/>
          <p:cNvSpPr>
            <a:spLocks noChangeArrowheads="1"/>
          </p:cNvSpPr>
          <p:nvPr/>
        </p:nvSpPr>
        <p:spPr bwMode="auto">
          <a:xfrm>
            <a:off x="251520" y="1137778"/>
            <a:ext cx="9194199"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r>
              <a:rPr lang="es-ES" sz="2000" dirty="0"/>
              <a:t> </a:t>
            </a:r>
          </a:p>
          <a:p>
            <a:pPr lvl="0" eaLnBrk="0" fontAlgn="base" hangingPunct="0">
              <a:spcBef>
                <a:spcPct val="0"/>
              </a:spcBef>
              <a:spcAft>
                <a:spcPct val="0"/>
              </a:spcAft>
            </a:pPr>
            <a:r>
              <a:rPr lang="en-US" altLang="en-US" sz="2000" dirty="0">
                <a:solidFill>
                  <a:srgbClr val="222222"/>
                </a:solidFill>
                <a:latin typeface="+mj-lt"/>
              </a:rPr>
              <a:t>Un </a:t>
            </a:r>
            <a:r>
              <a:rPr lang="en-US" altLang="en-US" sz="2000" b="1" dirty="0" err="1">
                <a:solidFill>
                  <a:srgbClr val="222222"/>
                </a:solidFill>
                <a:latin typeface="+mj-lt"/>
              </a:rPr>
              <a:t>método</a:t>
            </a:r>
            <a:r>
              <a:rPr lang="en-US" altLang="en-US" sz="2000" dirty="0">
                <a:solidFill>
                  <a:srgbClr val="222222"/>
                </a:solidFill>
                <a:latin typeface="+mj-lt"/>
              </a:rPr>
              <a:t> </a:t>
            </a:r>
            <a:r>
              <a:rPr lang="en-US" altLang="en-US" sz="2000" dirty="0" err="1">
                <a:solidFill>
                  <a:srgbClr val="222222"/>
                </a:solidFill>
                <a:latin typeface="+mj-lt"/>
              </a:rPr>
              <a:t>es</a:t>
            </a:r>
            <a:r>
              <a:rPr lang="en-US" altLang="en-US" sz="2000" dirty="0">
                <a:solidFill>
                  <a:srgbClr val="222222"/>
                </a:solidFill>
                <a:latin typeface="+mj-lt"/>
              </a:rPr>
              <a:t> </a:t>
            </a:r>
            <a:r>
              <a:rPr lang="en-US" altLang="en-US" sz="2000" dirty="0" err="1">
                <a:solidFill>
                  <a:srgbClr val="222222"/>
                </a:solidFill>
                <a:latin typeface="+mj-lt"/>
              </a:rPr>
              <a:t>una</a:t>
            </a:r>
            <a:r>
              <a:rPr lang="en-US" altLang="en-US" sz="2000" dirty="0">
                <a:solidFill>
                  <a:srgbClr val="222222"/>
                </a:solidFill>
                <a:latin typeface="+mj-lt"/>
              </a:rPr>
              <a:t> </a:t>
            </a:r>
            <a:r>
              <a:rPr lang="en-US" altLang="en-US" sz="2000" dirty="0" err="1">
                <a:solidFill>
                  <a:srgbClr val="222222"/>
                </a:solidFill>
                <a:latin typeface="+mj-lt"/>
              </a:rPr>
              <a:t>secuencia</a:t>
            </a:r>
            <a:r>
              <a:rPr lang="en-US" altLang="en-US" sz="2000" dirty="0">
                <a:solidFill>
                  <a:srgbClr val="222222"/>
                </a:solidFill>
                <a:latin typeface="+mj-lt"/>
              </a:rPr>
              <a:t> de </a:t>
            </a:r>
            <a:r>
              <a:rPr lang="en-US" altLang="en-US" sz="2000" dirty="0" err="1">
                <a:solidFill>
                  <a:srgbClr val="222222"/>
                </a:solidFill>
                <a:latin typeface="+mj-lt"/>
              </a:rPr>
              <a:t>líneas</a:t>
            </a:r>
            <a:r>
              <a:rPr lang="en-US" altLang="en-US" sz="2000" dirty="0">
                <a:solidFill>
                  <a:srgbClr val="222222"/>
                </a:solidFill>
                <a:latin typeface="+mj-lt"/>
              </a:rPr>
              <a:t> de </a:t>
            </a:r>
            <a:r>
              <a:rPr lang="en-US" altLang="en-US" sz="2000" dirty="0" err="1">
                <a:solidFill>
                  <a:srgbClr val="222222"/>
                </a:solidFill>
                <a:latin typeface="+mj-lt"/>
              </a:rPr>
              <a:t>código</a:t>
            </a:r>
            <a:r>
              <a:rPr lang="en-US" altLang="en-US" sz="2000" dirty="0">
                <a:solidFill>
                  <a:srgbClr val="222222"/>
                </a:solidFill>
                <a:latin typeface="+mj-lt"/>
              </a:rPr>
              <a:t> que </a:t>
            </a:r>
            <a:r>
              <a:rPr lang="en-US" altLang="en-US" sz="2000" dirty="0" err="1">
                <a:solidFill>
                  <a:srgbClr val="222222"/>
                </a:solidFill>
                <a:latin typeface="+mj-lt"/>
              </a:rPr>
              <a:t>tiene</a:t>
            </a:r>
            <a:r>
              <a:rPr lang="en-US" altLang="en-US" sz="2000" dirty="0">
                <a:solidFill>
                  <a:srgbClr val="222222"/>
                </a:solidFill>
                <a:latin typeface="+mj-lt"/>
              </a:rPr>
              <a:t> un </a:t>
            </a:r>
            <a:r>
              <a:rPr lang="en-US" altLang="en-US" sz="2000" dirty="0" err="1">
                <a:solidFill>
                  <a:srgbClr val="222222"/>
                </a:solidFill>
                <a:latin typeface="+mj-lt"/>
              </a:rPr>
              <a:t>nombre</a:t>
            </a:r>
            <a:r>
              <a:rPr lang="en-US" altLang="en-US" sz="2000" dirty="0">
                <a:solidFill>
                  <a:srgbClr val="222222"/>
                </a:solidFill>
                <a:latin typeface="+mj-lt"/>
              </a:rPr>
              <a:t>.</a:t>
            </a:r>
            <a:endParaRPr lang="en-US" altLang="en-US" sz="2000" dirty="0">
              <a:latin typeface="+mj-lt"/>
            </a:endParaRPr>
          </a:p>
          <a:p>
            <a:pPr lvl="0" eaLnBrk="0" fontAlgn="base" hangingPunct="0">
              <a:spcBef>
                <a:spcPct val="0"/>
              </a:spcBef>
              <a:spcAft>
                <a:spcPct val="0"/>
              </a:spcAft>
            </a:pPr>
            <a:r>
              <a:rPr lang="en-US" altLang="en-US" sz="2000" dirty="0" err="1">
                <a:solidFill>
                  <a:srgbClr val="222222"/>
                </a:solidFill>
                <a:latin typeface="+mj-lt"/>
              </a:rPr>
              <a:t>Cuando</a:t>
            </a:r>
            <a:r>
              <a:rPr lang="en-US" altLang="en-US" sz="2000" dirty="0">
                <a:solidFill>
                  <a:srgbClr val="222222"/>
                </a:solidFill>
                <a:latin typeface="+mj-lt"/>
              </a:rPr>
              <a:t> se le </a:t>
            </a:r>
            <a:r>
              <a:rPr lang="en-US" altLang="en-US" sz="2000" dirty="0" err="1">
                <a:solidFill>
                  <a:srgbClr val="222222"/>
                </a:solidFill>
                <a:latin typeface="+mj-lt"/>
              </a:rPr>
              <a:t>envía</a:t>
            </a:r>
            <a:r>
              <a:rPr lang="en-US" altLang="en-US" sz="2000" dirty="0">
                <a:solidFill>
                  <a:srgbClr val="222222"/>
                </a:solidFill>
                <a:latin typeface="+mj-lt"/>
              </a:rPr>
              <a:t> un </a:t>
            </a:r>
            <a:r>
              <a:rPr lang="en-US" altLang="en-US" sz="2000" dirty="0" err="1">
                <a:solidFill>
                  <a:srgbClr val="222222"/>
                </a:solidFill>
                <a:latin typeface="+mj-lt"/>
              </a:rPr>
              <a:t>mensaje</a:t>
            </a:r>
            <a:r>
              <a:rPr lang="en-US" altLang="en-US" sz="2000" dirty="0">
                <a:solidFill>
                  <a:srgbClr val="222222"/>
                </a:solidFill>
                <a:latin typeface="+mj-lt"/>
              </a:rPr>
              <a:t> a un </a:t>
            </a:r>
            <a:r>
              <a:rPr lang="en-US" altLang="en-US" sz="2000" dirty="0" err="1">
                <a:solidFill>
                  <a:srgbClr val="222222"/>
                </a:solidFill>
                <a:latin typeface="+mj-lt"/>
              </a:rPr>
              <a:t>objeto</a:t>
            </a:r>
            <a:r>
              <a:rPr lang="en-US" altLang="en-US" sz="2000" dirty="0">
                <a:solidFill>
                  <a:srgbClr val="222222"/>
                </a:solidFill>
                <a:latin typeface="+mj-lt"/>
              </a:rPr>
              <a:t>, se </a:t>
            </a:r>
            <a:r>
              <a:rPr lang="en-US" altLang="en-US" sz="2000" dirty="0" err="1">
                <a:solidFill>
                  <a:srgbClr val="222222"/>
                </a:solidFill>
                <a:latin typeface="+mj-lt"/>
              </a:rPr>
              <a:t>activa</a:t>
            </a:r>
            <a:r>
              <a:rPr lang="en-US" altLang="en-US" sz="2000" dirty="0">
                <a:solidFill>
                  <a:srgbClr val="222222"/>
                </a:solidFill>
                <a:latin typeface="+mj-lt"/>
              </a:rPr>
              <a:t> un </a:t>
            </a:r>
            <a:r>
              <a:rPr lang="en-US" altLang="en-US" sz="2000" dirty="0" err="1">
                <a:solidFill>
                  <a:srgbClr val="222222"/>
                </a:solidFill>
                <a:latin typeface="+mj-lt"/>
              </a:rPr>
              <a:t>método</a:t>
            </a:r>
            <a:r>
              <a:rPr lang="en-US" altLang="en-US" sz="2000" dirty="0">
                <a:solidFill>
                  <a:srgbClr val="222222"/>
                </a:solidFill>
                <a:latin typeface="+mj-lt"/>
              </a:rPr>
              <a:t> </a:t>
            </a:r>
            <a:r>
              <a:rPr lang="en-US" altLang="en-US" sz="2000" dirty="0" err="1">
                <a:solidFill>
                  <a:srgbClr val="222222"/>
                </a:solidFill>
                <a:latin typeface="+mj-lt"/>
              </a:rPr>
              <a:t>cuyo</a:t>
            </a:r>
            <a:r>
              <a:rPr lang="en-US" altLang="en-US" sz="2000" dirty="0">
                <a:solidFill>
                  <a:srgbClr val="222222"/>
                </a:solidFill>
                <a:latin typeface="+mj-lt"/>
              </a:rPr>
              <a:t> </a:t>
            </a:r>
            <a:r>
              <a:rPr lang="en-US" altLang="en-US" sz="2000" dirty="0" err="1">
                <a:solidFill>
                  <a:srgbClr val="222222"/>
                </a:solidFill>
                <a:latin typeface="+mj-lt"/>
              </a:rPr>
              <a:t>nombre</a:t>
            </a:r>
            <a:r>
              <a:rPr lang="en-US" altLang="en-US" sz="2000" dirty="0">
                <a:solidFill>
                  <a:srgbClr val="222222"/>
                </a:solidFill>
                <a:latin typeface="+mj-lt"/>
              </a:rPr>
              <a:t> coincide con el </a:t>
            </a:r>
            <a:r>
              <a:rPr lang="en-US" altLang="en-US" sz="2000" dirty="0" err="1">
                <a:solidFill>
                  <a:srgbClr val="222222"/>
                </a:solidFill>
                <a:latin typeface="+mj-lt"/>
              </a:rPr>
              <a:t>mensaje</a:t>
            </a:r>
            <a:r>
              <a:rPr lang="en-US" altLang="en-US" sz="2000" dirty="0">
                <a:solidFill>
                  <a:srgbClr val="222222"/>
                </a:solidFill>
                <a:latin typeface="+mj-lt"/>
              </a:rPr>
              <a:t> </a:t>
            </a:r>
            <a:r>
              <a:rPr lang="en-US" altLang="en-US" sz="2000" dirty="0" err="1">
                <a:solidFill>
                  <a:srgbClr val="222222"/>
                </a:solidFill>
                <a:latin typeface="+mj-lt"/>
              </a:rPr>
              <a:t>enviado</a:t>
            </a:r>
            <a:r>
              <a:rPr lang="en-US" altLang="en-US" sz="2000" dirty="0">
                <a:solidFill>
                  <a:srgbClr val="222222"/>
                </a:solidFill>
                <a:latin typeface="+mj-lt"/>
              </a:rPr>
              <a:t>. </a:t>
            </a:r>
          </a:p>
          <a:p>
            <a:pPr lvl="0" eaLnBrk="0" fontAlgn="base" hangingPunct="0">
              <a:spcBef>
                <a:spcPct val="0"/>
              </a:spcBef>
              <a:spcAft>
                <a:spcPct val="0"/>
              </a:spcAft>
            </a:pPr>
            <a:endParaRPr lang="en-US" altLang="en-US" sz="2000" dirty="0">
              <a:solidFill>
                <a:srgbClr val="222222"/>
              </a:solidFill>
              <a:latin typeface="+mj-lt"/>
            </a:endParaRPr>
          </a:p>
          <a:p>
            <a:pPr lvl="0" eaLnBrk="0" fontAlgn="base" hangingPunct="0">
              <a:spcBef>
                <a:spcPct val="0"/>
              </a:spcBef>
              <a:spcAft>
                <a:spcPct val="0"/>
              </a:spcAft>
            </a:pPr>
            <a:r>
              <a:rPr lang="en-US" altLang="en-US" sz="2000" dirty="0" err="1">
                <a:solidFill>
                  <a:srgbClr val="222222"/>
                </a:solidFill>
                <a:latin typeface="+mj-lt"/>
              </a:rPr>
              <a:t>P.ej</a:t>
            </a:r>
            <a:r>
              <a:rPr lang="en-US" altLang="en-US" sz="2000" dirty="0">
                <a:solidFill>
                  <a:srgbClr val="222222"/>
                </a:solidFill>
                <a:latin typeface="+mj-lt"/>
              </a:rPr>
              <a:t>. </a:t>
            </a:r>
            <a:r>
              <a:rPr lang="en-US" altLang="en-US" sz="2000" dirty="0" err="1">
                <a:solidFill>
                  <a:srgbClr val="222222"/>
                </a:solidFill>
                <a:latin typeface="+mj-lt"/>
              </a:rPr>
              <a:t>si</a:t>
            </a:r>
            <a:r>
              <a:rPr lang="en-US" altLang="en-US" sz="2000" dirty="0">
                <a:solidFill>
                  <a:srgbClr val="222222"/>
                </a:solidFill>
                <a:latin typeface="+mj-lt"/>
              </a:rPr>
              <a:t> </a:t>
            </a:r>
            <a:r>
              <a:rPr lang="en-US" altLang="en-US" sz="2000" dirty="0" err="1">
                <a:solidFill>
                  <a:srgbClr val="222222"/>
                </a:solidFill>
                <a:latin typeface="+mj-lt"/>
              </a:rPr>
              <a:t>tengo</a:t>
            </a:r>
            <a:r>
              <a:rPr lang="en-US" altLang="en-US" sz="2000" dirty="0">
                <a:solidFill>
                  <a:srgbClr val="222222"/>
                </a:solidFill>
                <a:latin typeface="+mj-lt"/>
              </a:rPr>
              <a:t> un </a:t>
            </a:r>
            <a:r>
              <a:rPr lang="en-US" altLang="en-US" sz="2000" dirty="0" err="1">
                <a:solidFill>
                  <a:srgbClr val="222222"/>
                </a:solidFill>
                <a:latin typeface="+mj-lt"/>
              </a:rPr>
              <a:t>objeto</a:t>
            </a:r>
            <a:r>
              <a:rPr lang="en-US" altLang="en-US" sz="2000" dirty="0">
                <a:solidFill>
                  <a:srgbClr val="222222"/>
                </a:solidFill>
                <a:latin typeface="+mj-lt"/>
              </a:rPr>
              <a:t> </a:t>
            </a:r>
            <a:r>
              <a:rPr lang="en-US" altLang="en-US" sz="2000" dirty="0" err="1">
                <a:solidFill>
                  <a:srgbClr val="222222"/>
                </a:solidFill>
                <a:latin typeface="+mj-lt"/>
              </a:rPr>
              <a:t>referenciado</a:t>
            </a:r>
            <a:r>
              <a:rPr lang="en-US" altLang="en-US" sz="2000" dirty="0">
                <a:solidFill>
                  <a:srgbClr val="222222"/>
                </a:solidFill>
                <a:latin typeface="+mj-lt"/>
              </a:rPr>
              <a:t> </a:t>
            </a:r>
            <a:r>
              <a:rPr lang="en-US" altLang="en-US" sz="2000" dirty="0" err="1">
                <a:solidFill>
                  <a:srgbClr val="222222"/>
                </a:solidFill>
                <a:latin typeface="+mj-lt"/>
              </a:rPr>
              <a:t>por</a:t>
            </a:r>
            <a:r>
              <a:rPr lang="en-US" altLang="en-US" sz="2000" dirty="0">
                <a:solidFill>
                  <a:srgbClr val="222222"/>
                </a:solidFill>
                <a:latin typeface="+mj-lt"/>
              </a:rPr>
              <a:t> la variable pepe, y pongo</a:t>
            </a:r>
            <a:endParaRPr lang="en-US" altLang="en-US" sz="2000" dirty="0">
              <a:latin typeface="+mj-lt"/>
            </a:endParaRPr>
          </a:p>
          <a:p>
            <a:pPr lvl="0" eaLnBrk="0" fontAlgn="base" hangingPunct="0">
              <a:spcBef>
                <a:spcPct val="0"/>
              </a:spcBef>
              <a:spcAft>
                <a:spcPct val="0"/>
              </a:spcAft>
            </a:pPr>
            <a:r>
              <a:rPr lang="en-US" altLang="en-US" sz="2000" dirty="0">
                <a:solidFill>
                  <a:srgbClr val="333333"/>
                </a:solidFill>
                <a:latin typeface="+mj-lt"/>
              </a:rPr>
              <a:t> 	pepe </a:t>
            </a:r>
            <a:r>
              <a:rPr lang="en-US" altLang="en-US" sz="2000" dirty="0" err="1">
                <a:solidFill>
                  <a:srgbClr val="333333"/>
                </a:solidFill>
                <a:latin typeface="+mj-lt"/>
              </a:rPr>
              <a:t>direccion</a:t>
            </a:r>
            <a:endParaRPr lang="en-US" altLang="en-US" sz="2000" dirty="0">
              <a:latin typeface="+mj-lt"/>
            </a:endParaRPr>
          </a:p>
          <a:p>
            <a:pPr lvl="0" eaLnBrk="0" fontAlgn="base" hangingPunct="0">
              <a:spcBef>
                <a:spcPct val="0"/>
              </a:spcBef>
              <a:spcAft>
                <a:spcPct val="0"/>
              </a:spcAft>
            </a:pPr>
            <a:r>
              <a:rPr lang="en-US" altLang="en-US" sz="2000" dirty="0" err="1">
                <a:solidFill>
                  <a:srgbClr val="222222"/>
                </a:solidFill>
                <a:latin typeface="+mj-lt"/>
              </a:rPr>
              <a:t>Entonces</a:t>
            </a:r>
            <a:endParaRPr lang="en-US" altLang="en-US" sz="2000" dirty="0">
              <a:solidFill>
                <a:srgbClr val="222222"/>
              </a:solidFill>
              <a:latin typeface="+mj-lt"/>
            </a:endParaRPr>
          </a:p>
          <a:p>
            <a:pPr lvl="0" eaLnBrk="0" fontAlgn="base" hangingPunct="0">
              <a:spcBef>
                <a:spcPct val="0"/>
              </a:spcBef>
              <a:spcAft>
                <a:spcPct val="0"/>
              </a:spcAft>
            </a:pPr>
            <a:endParaRPr lang="en-US" altLang="en-US" sz="2000" dirty="0">
              <a:latin typeface="+mj-lt"/>
            </a:endParaRPr>
          </a:p>
          <a:p>
            <a:pPr lvl="0" eaLnBrk="0" fontAlgn="base" hangingPunct="0">
              <a:spcBef>
                <a:spcPct val="0"/>
              </a:spcBef>
              <a:spcAft>
                <a:spcPct val="0"/>
              </a:spcAft>
              <a:buFontTx/>
              <a:buChar char="•"/>
            </a:pPr>
            <a:r>
              <a:rPr lang="en-US" altLang="en-US" sz="2000" dirty="0" err="1">
                <a:solidFill>
                  <a:srgbClr val="222222"/>
                </a:solidFill>
                <a:latin typeface="+mj-lt"/>
              </a:rPr>
              <a:t>estoy</a:t>
            </a:r>
            <a:r>
              <a:rPr lang="en-US" altLang="en-US" sz="2000" dirty="0">
                <a:solidFill>
                  <a:srgbClr val="222222"/>
                </a:solidFill>
                <a:latin typeface="+mj-lt"/>
              </a:rPr>
              <a:t> </a:t>
            </a:r>
            <a:r>
              <a:rPr lang="en-US" altLang="en-US" sz="2000" dirty="0" err="1">
                <a:solidFill>
                  <a:srgbClr val="222222"/>
                </a:solidFill>
                <a:latin typeface="+mj-lt"/>
              </a:rPr>
              <a:t>enviando</a:t>
            </a:r>
            <a:r>
              <a:rPr lang="en-US" altLang="en-US" sz="2000" dirty="0">
                <a:solidFill>
                  <a:srgbClr val="222222"/>
                </a:solidFill>
                <a:latin typeface="+mj-lt"/>
              </a:rPr>
              <a:t> el </a:t>
            </a:r>
            <a:r>
              <a:rPr lang="en-US" altLang="en-US" sz="2000" dirty="0" err="1">
                <a:solidFill>
                  <a:srgbClr val="222222"/>
                </a:solidFill>
                <a:latin typeface="+mj-lt"/>
              </a:rPr>
              <a:t>mensaje</a:t>
            </a:r>
            <a:r>
              <a:rPr lang="en-US" altLang="en-US" sz="2000" dirty="0">
                <a:solidFill>
                  <a:srgbClr val="222222"/>
                </a:solidFill>
                <a:latin typeface="+mj-lt"/>
              </a:rPr>
              <a:t> </a:t>
            </a:r>
            <a:r>
              <a:rPr lang="en-US" altLang="en-US" sz="2000" i="1" dirty="0" err="1">
                <a:solidFill>
                  <a:srgbClr val="222222"/>
                </a:solidFill>
                <a:latin typeface="+mj-lt"/>
              </a:rPr>
              <a:t>direccion</a:t>
            </a:r>
            <a:endParaRPr lang="en-US" altLang="en-US" sz="2000" dirty="0">
              <a:solidFill>
                <a:srgbClr val="222222"/>
              </a:solidFill>
              <a:latin typeface="+mj-lt"/>
            </a:endParaRPr>
          </a:p>
          <a:p>
            <a:pPr lvl="0" eaLnBrk="0" fontAlgn="base" hangingPunct="0">
              <a:spcBef>
                <a:spcPct val="0"/>
              </a:spcBef>
              <a:spcAft>
                <a:spcPct val="0"/>
              </a:spcAft>
              <a:buFontTx/>
              <a:buChar char="•"/>
            </a:pPr>
            <a:r>
              <a:rPr lang="en-US" altLang="en-US" sz="2000" dirty="0">
                <a:solidFill>
                  <a:srgbClr val="222222"/>
                </a:solidFill>
                <a:latin typeface="+mj-lt"/>
              </a:rPr>
              <a:t>se </a:t>
            </a:r>
            <a:r>
              <a:rPr lang="en-US" altLang="en-US" sz="2000" dirty="0" err="1">
                <a:solidFill>
                  <a:srgbClr val="222222"/>
                </a:solidFill>
                <a:latin typeface="+mj-lt"/>
              </a:rPr>
              <a:t>va</a:t>
            </a:r>
            <a:r>
              <a:rPr lang="en-US" altLang="en-US" sz="2000" dirty="0">
                <a:solidFill>
                  <a:srgbClr val="222222"/>
                </a:solidFill>
                <a:latin typeface="+mj-lt"/>
              </a:rPr>
              <a:t> a </a:t>
            </a:r>
            <a:r>
              <a:rPr lang="en-US" altLang="en-US" sz="2000" dirty="0" err="1">
                <a:solidFill>
                  <a:srgbClr val="222222"/>
                </a:solidFill>
                <a:latin typeface="+mj-lt"/>
              </a:rPr>
              <a:t>activar</a:t>
            </a:r>
            <a:r>
              <a:rPr lang="en-US" altLang="en-US" sz="2000" dirty="0">
                <a:solidFill>
                  <a:srgbClr val="222222"/>
                </a:solidFill>
                <a:latin typeface="+mj-lt"/>
              </a:rPr>
              <a:t> un </a:t>
            </a:r>
            <a:r>
              <a:rPr lang="en-US" altLang="en-US" sz="2000" dirty="0" err="1">
                <a:solidFill>
                  <a:srgbClr val="222222"/>
                </a:solidFill>
                <a:latin typeface="+mj-lt"/>
              </a:rPr>
              <a:t>método</a:t>
            </a:r>
            <a:r>
              <a:rPr lang="en-US" altLang="en-US" sz="2000" dirty="0">
                <a:solidFill>
                  <a:srgbClr val="222222"/>
                </a:solidFill>
                <a:latin typeface="+mj-lt"/>
              </a:rPr>
              <a:t> </a:t>
            </a:r>
            <a:r>
              <a:rPr lang="en-US" altLang="en-US" sz="2000" dirty="0" err="1">
                <a:solidFill>
                  <a:srgbClr val="222222"/>
                </a:solidFill>
                <a:latin typeface="+mj-lt"/>
              </a:rPr>
              <a:t>llamado</a:t>
            </a:r>
            <a:r>
              <a:rPr lang="en-US" altLang="en-US" sz="2000" dirty="0">
                <a:solidFill>
                  <a:srgbClr val="222222"/>
                </a:solidFill>
                <a:latin typeface="+mj-lt"/>
              </a:rPr>
              <a:t> </a:t>
            </a:r>
            <a:r>
              <a:rPr lang="en-US" altLang="en-US" sz="2000" i="1" dirty="0" err="1">
                <a:solidFill>
                  <a:srgbClr val="222222"/>
                </a:solidFill>
                <a:latin typeface="+mj-lt"/>
              </a:rPr>
              <a:t>direccion</a:t>
            </a:r>
            <a:r>
              <a:rPr lang="en-US" altLang="en-US" sz="2000" dirty="0">
                <a:solidFill>
                  <a:srgbClr val="222222"/>
                </a:solidFill>
                <a:latin typeface="+mj-lt"/>
              </a:rPr>
              <a:t>. </a:t>
            </a:r>
          </a:p>
          <a:p>
            <a:pPr fontAlgn="base"/>
            <a:r>
              <a:rPr lang="es-ES" sz="2000" dirty="0">
                <a:latin typeface="+mj-lt"/>
              </a:rPr>
              <a:t>El receptor recibe el mensaje y se ejecuta un </a:t>
            </a:r>
            <a:r>
              <a:rPr lang="es-ES" sz="2000" b="1" dirty="0">
                <a:latin typeface="+mj-lt"/>
              </a:rPr>
              <a:t>método</a:t>
            </a:r>
            <a:r>
              <a:rPr lang="es-ES" sz="2000" dirty="0">
                <a:latin typeface="+mj-lt"/>
              </a:rPr>
              <a:t> (porción de código).</a:t>
            </a:r>
            <a:br>
              <a:rPr lang="es-ES" sz="2000" dirty="0">
                <a:latin typeface="+mj-lt"/>
              </a:rPr>
            </a:br>
            <a:endParaRPr lang="es-ES" sz="2000" dirty="0">
              <a:latin typeface="+mj-lt"/>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79772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fontScale="90000"/>
          </a:bodyPr>
          <a:lstStyle/>
          <a:p>
            <a:r>
              <a:rPr lang="es-ES" sz="3800" dirty="0"/>
              <a:t>Paradigma Orientado a objetos - Ventajas</a:t>
            </a:r>
            <a:endParaRPr lang="es-ES" dirty="0"/>
          </a:p>
        </p:txBody>
      </p:sp>
      <p:sp>
        <p:nvSpPr>
          <p:cNvPr id="3" name="Rectangle 2"/>
          <p:cNvSpPr>
            <a:spLocks noGrp="1"/>
          </p:cNvSpPr>
          <p:nvPr>
            <p:ph sz="quarter" idx="13"/>
          </p:nvPr>
        </p:nvSpPr>
        <p:spPr>
          <a:xfrm>
            <a:off x="609600" y="1352551"/>
            <a:ext cx="7994848" cy="3307431"/>
          </a:xfrm>
        </p:spPr>
        <p:txBody>
          <a:bodyPr>
            <a:normAutofit fontScale="55000" lnSpcReduction="20000"/>
          </a:bodyPr>
          <a:lstStyle/>
          <a:p>
            <a:pPr>
              <a:buFontTx/>
              <a:buChar char="-"/>
            </a:pPr>
            <a:r>
              <a:rPr lang="es-ES" u="sng" dirty="0"/>
              <a:t>Flexibilidad:</a:t>
            </a:r>
            <a:r>
              <a:rPr lang="es-ES" dirty="0"/>
              <a:t> a través de clases establecemos módulos independientes. Podemos pensar en estos módulos como bloques con los cuales podemos construir diferentes programas.</a:t>
            </a:r>
          </a:p>
          <a:p>
            <a:pPr>
              <a:buFontTx/>
              <a:buChar char="-"/>
            </a:pPr>
            <a:endParaRPr lang="es-ES" dirty="0"/>
          </a:p>
          <a:p>
            <a:pPr>
              <a:buFontTx/>
              <a:buChar char="-"/>
            </a:pPr>
            <a:r>
              <a:rPr lang="es-ES" u="sng" dirty="0"/>
              <a:t>Reusabilidad:</a:t>
            </a:r>
            <a:r>
              <a:rPr lang="es-ES" dirty="0"/>
              <a:t> por ejemplo una vez que se define una entidad, esta se puede utilizar donde sea conveniente.</a:t>
            </a:r>
          </a:p>
          <a:p>
            <a:pPr>
              <a:buFontTx/>
              <a:buChar char="-"/>
            </a:pPr>
            <a:endParaRPr lang="es-ES" dirty="0"/>
          </a:p>
          <a:p>
            <a:pPr>
              <a:buFontTx/>
              <a:buChar char="-"/>
            </a:pPr>
            <a:r>
              <a:rPr lang="es-ES" u="sng" dirty="0"/>
              <a:t>Mantenibilidad:</a:t>
            </a:r>
            <a:r>
              <a:rPr lang="es-ES" dirty="0"/>
              <a:t> las clases que conforman una aplicación, vistas como módulos independientes entre sí, son fáciles de mantener sin afectar a los demás componentes.</a:t>
            </a:r>
          </a:p>
          <a:p>
            <a:pPr>
              <a:buFontTx/>
              <a:buChar char="-"/>
            </a:pPr>
            <a:endParaRPr lang="es-ES" dirty="0"/>
          </a:p>
          <a:p>
            <a:pPr>
              <a:buFontTx/>
              <a:buChar char="-"/>
            </a:pPr>
            <a:r>
              <a:rPr lang="es-ES" u="sng" dirty="0"/>
              <a:t>Extensibilidad:</a:t>
            </a:r>
            <a:r>
              <a:rPr lang="es-ES" dirty="0"/>
              <a:t> gracias a la modularidad permite extender para cubrir necesidades de crecimiento.</a:t>
            </a:r>
          </a:p>
        </p:txBody>
      </p:sp>
    </p:spTree>
    <p:extLst>
      <p:ext uri="{BB962C8B-B14F-4D97-AF65-F5344CB8AC3E}">
        <p14:creationId xmlns:p14="http://schemas.microsoft.com/office/powerpoint/2010/main" val="2955907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dirty="0"/>
              <a:t>Mensaje y Método</a:t>
            </a:r>
          </a:p>
        </p:txBody>
      </p:sp>
      <p:sp>
        <p:nvSpPr>
          <p:cNvPr id="6" name="Rectangle 1"/>
          <p:cNvSpPr txBox="1">
            <a:spLocks/>
          </p:cNvSpPr>
          <p:nvPr/>
        </p:nvSpPr>
        <p:spPr>
          <a:xfrm>
            <a:off x="344674" y="1542107"/>
            <a:ext cx="8683252" cy="1080120"/>
          </a:xfrm>
          <a:prstGeom prst="rect">
            <a:avLst/>
          </a:prstGeom>
        </p:spPr>
        <p:txBody>
          <a:bodyPr vert="horz" anchor="b">
            <a:noAutofit/>
          </a:bodyPr>
          <a:lstStyle>
            <a:lvl1pPr algn="l" rtl="0" eaLnBrk="1" latinLnBrk="0" hangingPunct="1">
              <a:spcBef>
                <a:spcPct val="0"/>
              </a:spcBef>
              <a:buNone/>
              <a:defRPr kumimoji="0" lang="es-ES" sz="4200" kern="1200">
                <a:solidFill>
                  <a:schemeClr val="tx2"/>
                </a:solidFill>
                <a:latin typeface="+mj-lt"/>
                <a:ea typeface="+mj-ea"/>
                <a:cs typeface="+mj-cs"/>
              </a:defRPr>
            </a:lvl1pPr>
            <a:extLst/>
          </a:lstStyle>
          <a:p>
            <a:pPr algn="ctr"/>
            <a:endParaRPr lang="es-ES" sz="2000" b="1" dirty="0"/>
          </a:p>
        </p:txBody>
      </p:sp>
      <p:sp>
        <p:nvSpPr>
          <p:cNvPr id="7" name="Rectangle 2"/>
          <p:cNvSpPr>
            <a:spLocks noChangeArrowheads="1"/>
          </p:cNvSpPr>
          <p:nvPr/>
        </p:nvSpPr>
        <p:spPr bwMode="auto">
          <a:xfrm>
            <a:off x="899592" y="1953298"/>
            <a:ext cx="7754039"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s-ES" sz="2000" dirty="0"/>
              <a:t>La estrategia que utilizan los lenguajes para resolver dónde está el código de un método al enviar un mensaje recibe el nombre de </a:t>
            </a:r>
            <a:r>
              <a:rPr lang="es-ES" sz="2000" b="1" dirty="0" err="1"/>
              <a:t>method</a:t>
            </a:r>
            <a:r>
              <a:rPr lang="es-ES" sz="2000" b="1" dirty="0"/>
              <a:t> </a:t>
            </a:r>
            <a:r>
              <a:rPr lang="es-ES" sz="2000" b="1" dirty="0" err="1"/>
              <a:t>lookup</a:t>
            </a:r>
            <a:r>
              <a:rPr lang="es-ES" sz="2000" dirty="0"/>
              <a:t>. </a:t>
            </a:r>
          </a:p>
          <a:p>
            <a:endParaRPr lang="es-ES" sz="2000" dirty="0"/>
          </a:p>
          <a:p>
            <a:r>
              <a:rPr lang="es-ES" sz="2000" dirty="0"/>
              <a:t>El código a ejecutar de un mensaje se busca en un método del objeto receptor de dicho mensaje.</a:t>
            </a:r>
          </a:p>
          <a:p>
            <a:br>
              <a:rPr lang="es-ES" sz="2000" dirty="0"/>
            </a:br>
            <a:endParaRPr lang="es-ES" sz="2000" dirty="0"/>
          </a:p>
        </p:txBody>
      </p:sp>
    </p:spTree>
    <p:extLst>
      <p:ext uri="{BB962C8B-B14F-4D97-AF65-F5344CB8AC3E}">
        <p14:creationId xmlns:p14="http://schemas.microsoft.com/office/powerpoint/2010/main" val="2852785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dirty="0"/>
              <a:t>Mensaje y Método</a:t>
            </a:r>
          </a:p>
        </p:txBody>
      </p:sp>
      <p:sp>
        <p:nvSpPr>
          <p:cNvPr id="6" name="Rectangle 1"/>
          <p:cNvSpPr txBox="1">
            <a:spLocks/>
          </p:cNvSpPr>
          <p:nvPr/>
        </p:nvSpPr>
        <p:spPr>
          <a:xfrm>
            <a:off x="344674" y="1542107"/>
            <a:ext cx="8683252" cy="1080120"/>
          </a:xfrm>
          <a:prstGeom prst="rect">
            <a:avLst/>
          </a:prstGeom>
        </p:spPr>
        <p:txBody>
          <a:bodyPr vert="horz" anchor="b">
            <a:noAutofit/>
          </a:bodyPr>
          <a:lstStyle>
            <a:lvl1pPr algn="l" rtl="0" eaLnBrk="1" latinLnBrk="0" hangingPunct="1">
              <a:spcBef>
                <a:spcPct val="0"/>
              </a:spcBef>
              <a:buNone/>
              <a:defRPr kumimoji="0" lang="es-ES" sz="4200" kern="1200">
                <a:solidFill>
                  <a:schemeClr val="tx2"/>
                </a:solidFill>
                <a:latin typeface="+mj-lt"/>
                <a:ea typeface="+mj-ea"/>
                <a:cs typeface="+mj-cs"/>
              </a:defRPr>
            </a:lvl1pPr>
            <a:extLst/>
          </a:lstStyle>
          <a:p>
            <a:pPr algn="ctr"/>
            <a:endParaRPr lang="es-ES" sz="2000" b="1" dirty="0"/>
          </a:p>
        </p:txBody>
      </p:sp>
      <p:pic>
        <p:nvPicPr>
          <p:cNvPr id="3" name="Picture 2"/>
          <p:cNvPicPr>
            <a:picLocks noChangeAspect="1"/>
          </p:cNvPicPr>
          <p:nvPr/>
        </p:nvPicPr>
        <p:blipFill rotWithShape="1">
          <a:blip r:embed="rId3"/>
          <a:srcRect l="24801" t="38799" r="21650" b="26201"/>
          <a:stretch/>
        </p:blipFill>
        <p:spPr>
          <a:xfrm>
            <a:off x="1763688" y="2140284"/>
            <a:ext cx="4896544" cy="1800200"/>
          </a:xfrm>
          <a:prstGeom prst="rect">
            <a:avLst/>
          </a:prstGeom>
        </p:spPr>
      </p:pic>
    </p:spTree>
    <p:extLst>
      <p:ext uri="{BB962C8B-B14F-4D97-AF65-F5344CB8AC3E}">
        <p14:creationId xmlns:p14="http://schemas.microsoft.com/office/powerpoint/2010/main" val="1773469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3800" dirty="0"/>
              <a:t>Conceptos de POO</a:t>
            </a:r>
            <a:endParaRPr lang="es-ES" dirty="0"/>
          </a:p>
        </p:txBody>
      </p:sp>
      <p:sp>
        <p:nvSpPr>
          <p:cNvPr id="3" name="Rectangle 2"/>
          <p:cNvSpPr>
            <a:spLocks noGrp="1"/>
          </p:cNvSpPr>
          <p:nvPr>
            <p:ph sz="quarter" idx="13"/>
          </p:nvPr>
        </p:nvSpPr>
        <p:spPr>
          <a:xfrm>
            <a:off x="609600" y="1352551"/>
            <a:ext cx="7994848" cy="3307431"/>
          </a:xfrm>
        </p:spPr>
        <p:txBody>
          <a:bodyPr>
            <a:normAutofit fontScale="62500" lnSpcReduction="20000"/>
          </a:bodyPr>
          <a:lstStyle/>
          <a:p>
            <a:pPr marL="0" indent="0">
              <a:buNone/>
            </a:pPr>
            <a:endParaRPr lang="es-ES" u="sng" dirty="0"/>
          </a:p>
          <a:p>
            <a:pPr marL="0" indent="0">
              <a:buNone/>
            </a:pPr>
            <a:r>
              <a:rPr lang="es-ES" u="sng" dirty="0"/>
              <a:t>Método:</a:t>
            </a:r>
            <a:r>
              <a:rPr lang="es-ES" dirty="0"/>
              <a:t> son las operaciones (acciones o funciones) que se aplican sobre los objetos y que permiten crearlos, cambiar su estado o consultar el valor de sus atributos. </a:t>
            </a:r>
          </a:p>
          <a:p>
            <a:pPr marL="0" indent="0">
              <a:buNone/>
            </a:pPr>
            <a:endParaRPr lang="es-ES" dirty="0"/>
          </a:p>
          <a:p>
            <a:pPr marL="0" indent="0">
              <a:buNone/>
            </a:pPr>
            <a:r>
              <a:rPr lang="es-ES" dirty="0"/>
              <a:t>Cada método tiene:</a:t>
            </a:r>
          </a:p>
          <a:p>
            <a:pPr marL="0" indent="0">
              <a:buNone/>
            </a:pPr>
            <a:r>
              <a:rPr lang="es-ES" dirty="0"/>
              <a:t>	- Nombre</a:t>
            </a:r>
          </a:p>
          <a:p>
            <a:pPr marL="0" indent="0">
              <a:buNone/>
            </a:pPr>
            <a:r>
              <a:rPr lang="es-ES" dirty="0"/>
              <a:t>	- Cero o mas parámetros de entrada o de salida</a:t>
            </a:r>
          </a:p>
          <a:p>
            <a:pPr marL="0" indent="0">
              <a:buNone/>
            </a:pPr>
            <a:r>
              <a:rPr lang="es-ES" dirty="0"/>
              <a:t>	- Algoritmo con el desarrollo del mismo</a:t>
            </a:r>
          </a:p>
          <a:p>
            <a:pPr marL="0" indent="0">
              <a:buNone/>
            </a:pPr>
            <a:r>
              <a:rPr lang="es-ES" dirty="0"/>
              <a:t> </a:t>
            </a:r>
          </a:p>
          <a:p>
            <a:pPr marL="0" indent="0">
              <a:buNone/>
            </a:pPr>
            <a:r>
              <a:rPr lang="es-ES" dirty="0"/>
              <a:t>Los métodos se ejecutan cuando el objeto recibe un mensaje. </a:t>
            </a:r>
          </a:p>
          <a:p>
            <a:pPr marL="0" indent="0">
              <a:buNone/>
            </a:pPr>
            <a:endParaRPr lang="es-ES" dirty="0"/>
          </a:p>
          <a:p>
            <a:pPr marL="0" indent="0">
              <a:buNone/>
            </a:pPr>
            <a:endParaRPr lang="es-ES" dirty="0"/>
          </a:p>
        </p:txBody>
      </p:sp>
    </p:spTree>
    <p:extLst>
      <p:ext uri="{BB962C8B-B14F-4D97-AF65-F5344CB8AC3E}">
        <p14:creationId xmlns:p14="http://schemas.microsoft.com/office/powerpoint/2010/main" val="2394771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3800" dirty="0"/>
              <a:t>Conceptos de POO</a:t>
            </a:r>
            <a:endParaRPr lang="es-ES" dirty="0"/>
          </a:p>
        </p:txBody>
      </p:sp>
      <p:sp>
        <p:nvSpPr>
          <p:cNvPr id="3" name="Rectangle 2"/>
          <p:cNvSpPr>
            <a:spLocks noGrp="1"/>
          </p:cNvSpPr>
          <p:nvPr>
            <p:ph sz="quarter" idx="13"/>
          </p:nvPr>
        </p:nvSpPr>
        <p:spPr>
          <a:xfrm>
            <a:off x="609600" y="1352551"/>
            <a:ext cx="7994848" cy="3307431"/>
          </a:xfrm>
        </p:spPr>
        <p:txBody>
          <a:bodyPr>
            <a:normAutofit fontScale="77500" lnSpcReduction="20000"/>
          </a:bodyPr>
          <a:lstStyle/>
          <a:p>
            <a:pPr marL="0" indent="0">
              <a:buNone/>
            </a:pPr>
            <a:endParaRPr lang="es-ES" u="sng" dirty="0"/>
          </a:p>
          <a:p>
            <a:pPr marL="0" indent="0">
              <a:buNone/>
            </a:pPr>
            <a:r>
              <a:rPr lang="es-ES" u="sng" dirty="0"/>
              <a:t>Método Constructor:</a:t>
            </a:r>
            <a:r>
              <a:rPr lang="es-ES" dirty="0"/>
              <a:t> el objetivo de un constructor es el de inicializar un objeto cuando este es creado. </a:t>
            </a:r>
          </a:p>
          <a:p>
            <a:pPr marL="0" indent="0">
              <a:buNone/>
            </a:pPr>
            <a:endParaRPr lang="es-ES" dirty="0"/>
          </a:p>
          <a:p>
            <a:pPr marL="0" indent="0">
              <a:buNone/>
            </a:pPr>
            <a:r>
              <a:rPr lang="es-ES" dirty="0"/>
              <a:t>Los atributos de un objeto toman valores iniciales dados por el constructor. </a:t>
            </a:r>
          </a:p>
          <a:p>
            <a:pPr marL="0" indent="0">
              <a:buNone/>
            </a:pPr>
            <a:r>
              <a:rPr lang="es-ES" dirty="0"/>
              <a:t>Por convención el método constructor tiene el mismo nombre de la clase y no se le asocia un modo de acceso (es publico).</a:t>
            </a:r>
          </a:p>
          <a:p>
            <a:pPr marL="0" indent="0">
              <a:buNone/>
            </a:pPr>
            <a:r>
              <a:rPr lang="es-ES" dirty="0"/>
              <a:t>Se puede tener más de un constructor en una clase.</a:t>
            </a:r>
          </a:p>
          <a:p>
            <a:pPr marL="0" indent="0">
              <a:buNone/>
            </a:pPr>
            <a:endParaRPr lang="es-ES" dirty="0"/>
          </a:p>
        </p:txBody>
      </p:sp>
    </p:spTree>
    <p:extLst>
      <p:ext uri="{BB962C8B-B14F-4D97-AF65-F5344CB8AC3E}">
        <p14:creationId xmlns:p14="http://schemas.microsoft.com/office/powerpoint/2010/main" val="3751762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3800" dirty="0"/>
              <a:t>Conceptos de POO</a:t>
            </a:r>
            <a:endParaRPr lang="es-ES" dirty="0"/>
          </a:p>
        </p:txBody>
      </p:sp>
      <p:pic>
        <p:nvPicPr>
          <p:cNvPr id="5" name="Imagen 4"/>
          <p:cNvPicPr>
            <a:picLocks noChangeAspect="1"/>
          </p:cNvPicPr>
          <p:nvPr/>
        </p:nvPicPr>
        <p:blipFill>
          <a:blip r:embed="rId3"/>
          <a:stretch>
            <a:fillRect/>
          </a:stretch>
        </p:blipFill>
        <p:spPr>
          <a:xfrm>
            <a:off x="971600" y="1635646"/>
            <a:ext cx="7057143" cy="3019048"/>
          </a:xfrm>
          <a:prstGeom prst="rect">
            <a:avLst/>
          </a:prstGeom>
        </p:spPr>
      </p:pic>
    </p:spTree>
    <p:extLst>
      <p:ext uri="{BB962C8B-B14F-4D97-AF65-F5344CB8AC3E}">
        <p14:creationId xmlns:p14="http://schemas.microsoft.com/office/powerpoint/2010/main" val="531121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3800" dirty="0"/>
              <a:t>Conceptos de POO</a:t>
            </a:r>
            <a:endParaRPr lang="es-ES" dirty="0"/>
          </a:p>
        </p:txBody>
      </p:sp>
      <p:sp>
        <p:nvSpPr>
          <p:cNvPr id="3" name="Rectangle 2"/>
          <p:cNvSpPr>
            <a:spLocks noGrp="1"/>
          </p:cNvSpPr>
          <p:nvPr>
            <p:ph sz="quarter" idx="13"/>
          </p:nvPr>
        </p:nvSpPr>
        <p:spPr>
          <a:xfrm>
            <a:off x="609600" y="1352551"/>
            <a:ext cx="7994848" cy="3307431"/>
          </a:xfrm>
        </p:spPr>
        <p:txBody>
          <a:bodyPr>
            <a:normAutofit fontScale="92500"/>
          </a:bodyPr>
          <a:lstStyle/>
          <a:p>
            <a:pPr marL="0" indent="0">
              <a:buNone/>
            </a:pPr>
            <a:r>
              <a:rPr lang="es-ES" u="sng" dirty="0"/>
              <a:t>Constructor por defecto:</a:t>
            </a:r>
            <a:r>
              <a:rPr lang="es-ES" dirty="0"/>
              <a:t> es un constructor sin parámetros que no hace nada. </a:t>
            </a:r>
          </a:p>
          <a:p>
            <a:pPr marL="0" indent="0">
              <a:buNone/>
            </a:pPr>
            <a:r>
              <a:rPr lang="es-ES" dirty="0"/>
              <a:t>Será invocado cada vez que se construya un objeto sin especificar ningún argumento, en este caso el objeto será iniciado con valor predeterminados por el sistema.  Por ejemplo en Java: los String se inicializan en null, los int en 0. </a:t>
            </a:r>
          </a:p>
        </p:txBody>
      </p:sp>
    </p:spTree>
    <p:extLst>
      <p:ext uri="{BB962C8B-B14F-4D97-AF65-F5344CB8AC3E}">
        <p14:creationId xmlns:p14="http://schemas.microsoft.com/office/powerpoint/2010/main" val="4035095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3800" dirty="0"/>
              <a:t>Conceptos de POO</a:t>
            </a:r>
            <a:endParaRPr lang="es-ES" dirty="0"/>
          </a:p>
        </p:txBody>
      </p:sp>
      <p:pic>
        <p:nvPicPr>
          <p:cNvPr id="5" name="Imagen 4"/>
          <p:cNvPicPr>
            <a:picLocks noChangeAspect="1"/>
          </p:cNvPicPr>
          <p:nvPr/>
        </p:nvPicPr>
        <p:blipFill>
          <a:blip r:embed="rId3"/>
          <a:stretch>
            <a:fillRect/>
          </a:stretch>
        </p:blipFill>
        <p:spPr>
          <a:xfrm>
            <a:off x="2555776" y="1563638"/>
            <a:ext cx="2736304" cy="936104"/>
          </a:xfrm>
          <a:prstGeom prst="rect">
            <a:avLst/>
          </a:prstGeom>
        </p:spPr>
      </p:pic>
    </p:spTree>
    <p:extLst>
      <p:ext uri="{BB962C8B-B14F-4D97-AF65-F5344CB8AC3E}">
        <p14:creationId xmlns:p14="http://schemas.microsoft.com/office/powerpoint/2010/main" val="1568048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3800" dirty="0"/>
              <a:t>Conceptos de POO</a:t>
            </a:r>
            <a:endParaRPr lang="es-ES" dirty="0"/>
          </a:p>
        </p:txBody>
      </p:sp>
      <p:sp>
        <p:nvSpPr>
          <p:cNvPr id="3" name="Rectangle 2"/>
          <p:cNvSpPr>
            <a:spLocks noGrp="1"/>
          </p:cNvSpPr>
          <p:nvPr>
            <p:ph sz="quarter" idx="13"/>
          </p:nvPr>
        </p:nvSpPr>
        <p:spPr>
          <a:xfrm>
            <a:off x="609600" y="1352551"/>
            <a:ext cx="7994848" cy="3307431"/>
          </a:xfrm>
        </p:spPr>
        <p:txBody>
          <a:bodyPr>
            <a:normAutofit fontScale="92500" lnSpcReduction="10000"/>
          </a:bodyPr>
          <a:lstStyle/>
          <a:p>
            <a:pPr marL="0" indent="0">
              <a:buNone/>
            </a:pPr>
            <a:endParaRPr lang="es-ES" u="sng" dirty="0"/>
          </a:p>
          <a:p>
            <a:pPr marL="0" indent="0">
              <a:buNone/>
            </a:pPr>
            <a:r>
              <a:rPr lang="es-ES" u="sng" dirty="0"/>
              <a:t>Método Destructor:</a:t>
            </a:r>
            <a:r>
              <a:rPr lang="es-ES" dirty="0"/>
              <a:t> los objetos que ya no son utilizados en un programa, ocupan inútilmente espacio de memoria, que es conveniente recuperar en un momento dado. Según el lenguaje de programación utilizada esta tarea es dada al programador o es tratada automáticamente por el procesador. </a:t>
            </a:r>
          </a:p>
        </p:txBody>
      </p:sp>
    </p:spTree>
    <p:extLst>
      <p:ext uri="{BB962C8B-B14F-4D97-AF65-F5344CB8AC3E}">
        <p14:creationId xmlns:p14="http://schemas.microsoft.com/office/powerpoint/2010/main" val="507679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3800" dirty="0"/>
              <a:t>Conceptos de POO</a:t>
            </a:r>
            <a:endParaRPr lang="es-ES" dirty="0"/>
          </a:p>
        </p:txBody>
      </p:sp>
      <p:sp>
        <p:nvSpPr>
          <p:cNvPr id="3" name="Rectangle 2"/>
          <p:cNvSpPr>
            <a:spLocks noGrp="1"/>
          </p:cNvSpPr>
          <p:nvPr>
            <p:ph sz="quarter" idx="13"/>
          </p:nvPr>
        </p:nvSpPr>
        <p:spPr>
          <a:xfrm>
            <a:off x="609600" y="1352551"/>
            <a:ext cx="7994848" cy="3307431"/>
          </a:xfrm>
        </p:spPr>
        <p:txBody>
          <a:bodyPr>
            <a:normAutofit fontScale="85000" lnSpcReduction="10000"/>
          </a:bodyPr>
          <a:lstStyle/>
          <a:p>
            <a:pPr marL="0" indent="0">
              <a:buNone/>
            </a:pPr>
            <a:r>
              <a:rPr lang="es-ES" dirty="0"/>
              <a:t>Su sintaxis algorítmica es:</a:t>
            </a:r>
          </a:p>
          <a:p>
            <a:pPr marL="0" indent="0">
              <a:buNone/>
            </a:pPr>
            <a:endParaRPr lang="es-ES" dirty="0"/>
          </a:p>
          <a:p>
            <a:pPr marL="0" indent="0">
              <a:buNone/>
            </a:pPr>
            <a:r>
              <a:rPr lang="es-ES" dirty="0"/>
              <a:t>&lt;variable_objeto&gt;.&lt;nombre_método&gt;([&lt;Lista de parámetros]);</a:t>
            </a:r>
          </a:p>
          <a:p>
            <a:pPr marL="0" indent="0">
              <a:buNone/>
            </a:pPr>
            <a:endParaRPr lang="es-ES" dirty="0"/>
          </a:p>
          <a:p>
            <a:pPr marL="0" indent="0">
              <a:buNone/>
            </a:pPr>
            <a:r>
              <a:rPr lang="es-ES" dirty="0"/>
              <a:t>El emisor no se entera de como se resuelve el mensaje.</a:t>
            </a:r>
          </a:p>
          <a:p>
            <a:pPr marL="0" indent="0">
              <a:buNone/>
            </a:pPr>
            <a:r>
              <a:rPr lang="es-ES" dirty="0"/>
              <a:t>El receptor recibe el mensaje y se ejecuta un método. </a:t>
            </a:r>
          </a:p>
        </p:txBody>
      </p:sp>
    </p:spTree>
    <p:extLst>
      <p:ext uri="{BB962C8B-B14F-4D97-AF65-F5344CB8AC3E}">
        <p14:creationId xmlns:p14="http://schemas.microsoft.com/office/powerpoint/2010/main" val="3861822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dirty="0"/>
              <a:t>Ambiente</a:t>
            </a:r>
          </a:p>
        </p:txBody>
      </p:sp>
      <p:sp>
        <p:nvSpPr>
          <p:cNvPr id="6" name="Rectangle 1"/>
          <p:cNvSpPr txBox="1">
            <a:spLocks/>
          </p:cNvSpPr>
          <p:nvPr/>
        </p:nvSpPr>
        <p:spPr>
          <a:xfrm>
            <a:off x="112672" y="483518"/>
            <a:ext cx="8683252" cy="1080120"/>
          </a:xfrm>
          <a:prstGeom prst="rect">
            <a:avLst/>
          </a:prstGeom>
        </p:spPr>
        <p:txBody>
          <a:bodyPr vert="horz" anchor="b">
            <a:noAutofit/>
          </a:bodyPr>
          <a:lstStyle>
            <a:lvl1pPr algn="l" rtl="0" eaLnBrk="1" latinLnBrk="0" hangingPunct="1">
              <a:spcBef>
                <a:spcPct val="0"/>
              </a:spcBef>
              <a:buNone/>
              <a:defRPr kumimoji="0" lang="es-ES" sz="4200" kern="1200">
                <a:solidFill>
                  <a:schemeClr val="tx2"/>
                </a:solidFill>
                <a:latin typeface="+mj-lt"/>
                <a:ea typeface="+mj-ea"/>
                <a:cs typeface="+mj-cs"/>
              </a:defRPr>
            </a:lvl1pPr>
            <a:extLst/>
          </a:lstStyle>
          <a:p>
            <a:pPr algn="ctr"/>
            <a:endParaRPr lang="es-ES" sz="2000" b="1" dirty="0"/>
          </a:p>
        </p:txBody>
      </p:sp>
      <p:sp>
        <p:nvSpPr>
          <p:cNvPr id="7" name="Rectangle 2"/>
          <p:cNvSpPr>
            <a:spLocks noChangeArrowheads="1"/>
          </p:cNvSpPr>
          <p:nvPr/>
        </p:nvSpPr>
        <p:spPr bwMode="auto">
          <a:xfrm>
            <a:off x="755576" y="1419622"/>
            <a:ext cx="775403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s-ES" sz="2000" dirty="0"/>
              <a:t>Tenemos observador y objeto:</a:t>
            </a:r>
          </a:p>
          <a:p>
            <a:pPr fontAlgn="base"/>
            <a:endParaRPr lang="es-ES" sz="2000" dirty="0"/>
          </a:p>
        </p:txBody>
      </p:sp>
      <p:pic>
        <p:nvPicPr>
          <p:cNvPr id="3" name="Picture 2"/>
          <p:cNvPicPr>
            <a:picLocks noChangeAspect="1"/>
          </p:cNvPicPr>
          <p:nvPr/>
        </p:nvPicPr>
        <p:blipFill rotWithShape="1">
          <a:blip r:embed="rId3"/>
          <a:srcRect l="28738" t="30400" r="16138" b="40200"/>
          <a:stretch/>
        </p:blipFill>
        <p:spPr>
          <a:xfrm>
            <a:off x="1835696" y="2283718"/>
            <a:ext cx="5688632" cy="2016224"/>
          </a:xfrm>
          <a:prstGeom prst="rect">
            <a:avLst/>
          </a:prstGeom>
        </p:spPr>
      </p:pic>
    </p:spTree>
    <p:extLst>
      <p:ext uri="{BB962C8B-B14F-4D97-AF65-F5344CB8AC3E}">
        <p14:creationId xmlns:p14="http://schemas.microsoft.com/office/powerpoint/2010/main" val="3031886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fontScale="90000"/>
          </a:bodyPr>
          <a:lstStyle/>
          <a:p>
            <a:r>
              <a:rPr lang="es-ES" sz="3800" dirty="0"/>
              <a:t>Paradigma Orientado a objetos - Desventajas</a:t>
            </a:r>
            <a:endParaRPr lang="es-ES" dirty="0"/>
          </a:p>
        </p:txBody>
      </p:sp>
      <p:sp>
        <p:nvSpPr>
          <p:cNvPr id="3" name="Rectangle 2"/>
          <p:cNvSpPr>
            <a:spLocks noGrp="1"/>
          </p:cNvSpPr>
          <p:nvPr>
            <p:ph sz="quarter" idx="13"/>
          </p:nvPr>
        </p:nvSpPr>
        <p:spPr>
          <a:xfrm>
            <a:off x="609600" y="1352551"/>
            <a:ext cx="7994848" cy="3307431"/>
          </a:xfrm>
        </p:spPr>
        <p:txBody>
          <a:bodyPr>
            <a:normAutofit/>
          </a:bodyPr>
          <a:lstStyle/>
          <a:p>
            <a:pPr>
              <a:buFontTx/>
              <a:buChar char="-"/>
            </a:pPr>
            <a:endParaRPr lang="es-ES" dirty="0"/>
          </a:p>
          <a:p>
            <a:pPr>
              <a:buFontTx/>
              <a:buChar char="-"/>
            </a:pPr>
            <a:r>
              <a:rPr lang="es-ES" dirty="0"/>
              <a:t>Aumento de los requerimientos de memoria y procesos en general.</a:t>
            </a:r>
          </a:p>
        </p:txBody>
      </p:sp>
    </p:spTree>
    <p:extLst>
      <p:ext uri="{BB962C8B-B14F-4D97-AF65-F5344CB8AC3E}">
        <p14:creationId xmlns:p14="http://schemas.microsoft.com/office/powerpoint/2010/main" val="494282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dirty="0"/>
              <a:t>Ambiente</a:t>
            </a:r>
          </a:p>
        </p:txBody>
      </p:sp>
      <p:sp>
        <p:nvSpPr>
          <p:cNvPr id="6" name="Rectangle 1"/>
          <p:cNvSpPr txBox="1">
            <a:spLocks/>
          </p:cNvSpPr>
          <p:nvPr/>
        </p:nvSpPr>
        <p:spPr>
          <a:xfrm>
            <a:off x="344674" y="1542107"/>
            <a:ext cx="8683252" cy="1080120"/>
          </a:xfrm>
          <a:prstGeom prst="rect">
            <a:avLst/>
          </a:prstGeom>
        </p:spPr>
        <p:txBody>
          <a:bodyPr vert="horz" anchor="b">
            <a:noAutofit/>
          </a:bodyPr>
          <a:lstStyle>
            <a:lvl1pPr algn="l" rtl="0" eaLnBrk="1" latinLnBrk="0" hangingPunct="1">
              <a:spcBef>
                <a:spcPct val="0"/>
              </a:spcBef>
              <a:buNone/>
              <a:defRPr kumimoji="0" lang="es-ES" sz="4200" kern="1200">
                <a:solidFill>
                  <a:schemeClr val="tx2"/>
                </a:solidFill>
                <a:latin typeface="+mj-lt"/>
                <a:ea typeface="+mj-ea"/>
                <a:cs typeface="+mj-cs"/>
              </a:defRPr>
            </a:lvl1pPr>
            <a:extLst/>
          </a:lstStyle>
          <a:p>
            <a:pPr algn="ctr"/>
            <a:endParaRPr lang="es-ES" sz="2000" b="1" dirty="0"/>
          </a:p>
        </p:txBody>
      </p:sp>
      <p:sp>
        <p:nvSpPr>
          <p:cNvPr id="7" name="Rectangle 2"/>
          <p:cNvSpPr>
            <a:spLocks noChangeArrowheads="1"/>
          </p:cNvSpPr>
          <p:nvPr/>
        </p:nvSpPr>
        <p:spPr bwMode="auto">
          <a:xfrm>
            <a:off x="899592" y="2568850"/>
            <a:ext cx="7754039"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s-ES" sz="2000" dirty="0"/>
              <a:t>Pero </a:t>
            </a:r>
            <a:r>
              <a:rPr lang="es-ES" sz="2000" b="1" dirty="0"/>
              <a:t>¿dónde viven esos objetos? </a:t>
            </a:r>
          </a:p>
          <a:p>
            <a:r>
              <a:rPr lang="es-ES" sz="2000" dirty="0"/>
              <a:t>Necesitaría un lugar, es decir un </a:t>
            </a:r>
            <a:r>
              <a:rPr lang="es-ES" sz="2000" b="1" dirty="0"/>
              <a:t>ambiente</a:t>
            </a:r>
            <a:r>
              <a:rPr lang="es-ES" sz="2000" dirty="0"/>
              <a:t>: el lugar donde viven los objetos.</a:t>
            </a:r>
          </a:p>
        </p:txBody>
      </p:sp>
    </p:spTree>
    <p:extLst>
      <p:ext uri="{BB962C8B-B14F-4D97-AF65-F5344CB8AC3E}">
        <p14:creationId xmlns:p14="http://schemas.microsoft.com/office/powerpoint/2010/main" val="2665933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dirty="0"/>
              <a:t>Ambiente</a:t>
            </a:r>
          </a:p>
        </p:txBody>
      </p:sp>
      <p:sp>
        <p:nvSpPr>
          <p:cNvPr id="6" name="Rectangle 1"/>
          <p:cNvSpPr txBox="1">
            <a:spLocks/>
          </p:cNvSpPr>
          <p:nvPr/>
        </p:nvSpPr>
        <p:spPr>
          <a:xfrm>
            <a:off x="344674" y="1542107"/>
            <a:ext cx="8683252" cy="1080120"/>
          </a:xfrm>
          <a:prstGeom prst="rect">
            <a:avLst/>
          </a:prstGeom>
        </p:spPr>
        <p:txBody>
          <a:bodyPr vert="horz" anchor="b">
            <a:noAutofit/>
          </a:bodyPr>
          <a:lstStyle>
            <a:lvl1pPr algn="l" rtl="0" eaLnBrk="1" latinLnBrk="0" hangingPunct="1">
              <a:spcBef>
                <a:spcPct val="0"/>
              </a:spcBef>
              <a:buNone/>
              <a:defRPr kumimoji="0" lang="es-ES" sz="4200" kern="1200">
                <a:solidFill>
                  <a:schemeClr val="tx2"/>
                </a:solidFill>
                <a:latin typeface="+mj-lt"/>
                <a:ea typeface="+mj-ea"/>
                <a:cs typeface="+mj-cs"/>
              </a:defRPr>
            </a:lvl1pPr>
            <a:extLst/>
          </a:lstStyle>
          <a:p>
            <a:pPr algn="ctr"/>
            <a:endParaRPr lang="es-ES" sz="2000" b="1" dirty="0"/>
          </a:p>
        </p:txBody>
      </p:sp>
      <p:pic>
        <p:nvPicPr>
          <p:cNvPr id="3" name="Picture 2"/>
          <p:cNvPicPr>
            <a:picLocks noChangeAspect="1"/>
          </p:cNvPicPr>
          <p:nvPr/>
        </p:nvPicPr>
        <p:blipFill rotWithShape="1">
          <a:blip r:embed="rId3"/>
          <a:srcRect l="33463" t="30400" r="25588" b="37400"/>
          <a:stretch/>
        </p:blipFill>
        <p:spPr>
          <a:xfrm>
            <a:off x="2411760" y="1707654"/>
            <a:ext cx="4104456" cy="2088232"/>
          </a:xfrm>
          <a:prstGeom prst="rect">
            <a:avLst/>
          </a:prstGeom>
        </p:spPr>
      </p:pic>
    </p:spTree>
    <p:extLst>
      <p:ext uri="{BB962C8B-B14F-4D97-AF65-F5344CB8AC3E}">
        <p14:creationId xmlns:p14="http://schemas.microsoft.com/office/powerpoint/2010/main" val="12422857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dirty="0"/>
              <a:t>Ambiente</a:t>
            </a:r>
          </a:p>
        </p:txBody>
      </p:sp>
      <p:sp>
        <p:nvSpPr>
          <p:cNvPr id="6" name="Rectangle 1"/>
          <p:cNvSpPr txBox="1">
            <a:spLocks/>
          </p:cNvSpPr>
          <p:nvPr/>
        </p:nvSpPr>
        <p:spPr>
          <a:xfrm>
            <a:off x="344674" y="1542107"/>
            <a:ext cx="8683252" cy="1080120"/>
          </a:xfrm>
          <a:prstGeom prst="rect">
            <a:avLst/>
          </a:prstGeom>
        </p:spPr>
        <p:txBody>
          <a:bodyPr vert="horz" anchor="b">
            <a:noAutofit/>
          </a:bodyPr>
          <a:lstStyle>
            <a:lvl1pPr algn="l" rtl="0" eaLnBrk="1" latinLnBrk="0" hangingPunct="1">
              <a:spcBef>
                <a:spcPct val="0"/>
              </a:spcBef>
              <a:buNone/>
              <a:defRPr kumimoji="0" lang="es-ES" sz="4200" kern="1200">
                <a:solidFill>
                  <a:schemeClr val="tx2"/>
                </a:solidFill>
                <a:latin typeface="+mj-lt"/>
                <a:ea typeface="+mj-ea"/>
                <a:cs typeface="+mj-cs"/>
              </a:defRPr>
            </a:lvl1pPr>
            <a:extLst/>
          </a:lstStyle>
          <a:p>
            <a:pPr algn="ctr"/>
            <a:endParaRPr lang="es-ES" sz="2000" b="1" dirty="0"/>
          </a:p>
        </p:txBody>
      </p:sp>
      <p:sp>
        <p:nvSpPr>
          <p:cNvPr id="7" name="Rectangle 2"/>
          <p:cNvSpPr>
            <a:spLocks noChangeArrowheads="1"/>
          </p:cNvSpPr>
          <p:nvPr/>
        </p:nvSpPr>
        <p:spPr bwMode="auto">
          <a:xfrm>
            <a:off x="899592" y="1953299"/>
            <a:ext cx="7754039"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s-ES" sz="2000" dirty="0"/>
              <a:t>La palabra ambiente es conocida en otras tecnologías como</a:t>
            </a:r>
          </a:p>
          <a:p>
            <a:pPr fontAlgn="base"/>
            <a:endParaRPr lang="es-ES" sz="2000" b="1" dirty="0"/>
          </a:p>
          <a:p>
            <a:pPr fontAlgn="base"/>
            <a:r>
              <a:rPr lang="es-ES" sz="2000" b="1" dirty="0"/>
              <a:t>imagen</a:t>
            </a:r>
            <a:r>
              <a:rPr lang="es-ES" sz="2000" dirty="0"/>
              <a:t>, en </a:t>
            </a:r>
            <a:r>
              <a:rPr lang="es-ES" sz="2000" dirty="0" err="1"/>
              <a:t>Smalltalk</a:t>
            </a:r>
            <a:endParaRPr lang="es-ES" sz="2000" dirty="0"/>
          </a:p>
          <a:p>
            <a:pPr fontAlgn="base"/>
            <a:r>
              <a:rPr lang="es-ES" sz="2000" b="1" dirty="0"/>
              <a:t>virtual machine</a:t>
            </a:r>
            <a:r>
              <a:rPr lang="es-ES" sz="2000" dirty="0"/>
              <a:t>, para Java y otras tecnologías similares</a:t>
            </a:r>
          </a:p>
          <a:p>
            <a:br>
              <a:rPr lang="es-ES" sz="2000" dirty="0"/>
            </a:br>
            <a:br>
              <a:rPr lang="es-ES" sz="2000" dirty="0"/>
            </a:br>
            <a:endParaRPr lang="es-ES" sz="2000" dirty="0"/>
          </a:p>
        </p:txBody>
      </p:sp>
    </p:spTree>
    <p:extLst>
      <p:ext uri="{BB962C8B-B14F-4D97-AF65-F5344CB8AC3E}">
        <p14:creationId xmlns:p14="http://schemas.microsoft.com/office/powerpoint/2010/main" val="21965324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dirty="0"/>
              <a:t>Virtual Machine en JAVA</a:t>
            </a:r>
          </a:p>
        </p:txBody>
      </p:sp>
      <p:sp>
        <p:nvSpPr>
          <p:cNvPr id="6" name="Rectangle 1"/>
          <p:cNvSpPr txBox="1">
            <a:spLocks/>
          </p:cNvSpPr>
          <p:nvPr/>
        </p:nvSpPr>
        <p:spPr>
          <a:xfrm>
            <a:off x="344674" y="1542107"/>
            <a:ext cx="8683252" cy="1080120"/>
          </a:xfrm>
          <a:prstGeom prst="rect">
            <a:avLst/>
          </a:prstGeom>
        </p:spPr>
        <p:txBody>
          <a:bodyPr vert="horz" anchor="b">
            <a:noAutofit/>
          </a:bodyPr>
          <a:lstStyle>
            <a:lvl1pPr algn="l" rtl="0" eaLnBrk="1" latinLnBrk="0" hangingPunct="1">
              <a:spcBef>
                <a:spcPct val="0"/>
              </a:spcBef>
              <a:buNone/>
              <a:defRPr kumimoji="0" lang="es-ES" sz="4200" kern="1200">
                <a:solidFill>
                  <a:schemeClr val="tx2"/>
                </a:solidFill>
                <a:latin typeface="+mj-lt"/>
                <a:ea typeface="+mj-ea"/>
                <a:cs typeface="+mj-cs"/>
              </a:defRPr>
            </a:lvl1pPr>
            <a:extLst/>
          </a:lstStyle>
          <a:p>
            <a:pPr algn="ctr"/>
            <a:endParaRPr lang="es-ES" sz="2000" b="1" dirty="0"/>
          </a:p>
        </p:txBody>
      </p:sp>
      <p:sp>
        <p:nvSpPr>
          <p:cNvPr id="7" name="Rectangle 2"/>
          <p:cNvSpPr>
            <a:spLocks noChangeArrowheads="1"/>
          </p:cNvSpPr>
          <p:nvPr/>
        </p:nvSpPr>
        <p:spPr bwMode="auto">
          <a:xfrm>
            <a:off x="899592" y="1645522"/>
            <a:ext cx="775403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r>
              <a:rPr lang="es-ES" sz="2000" dirty="0"/>
              <a:t>La </a:t>
            </a:r>
            <a:r>
              <a:rPr lang="es-ES" sz="2000" b="1" dirty="0"/>
              <a:t>Java Virtual Machine o JVM</a:t>
            </a:r>
            <a:r>
              <a:rPr lang="es-ES" sz="2000" dirty="0"/>
              <a:t> toma el código </a:t>
            </a:r>
            <a:r>
              <a:rPr lang="es-ES" sz="2000" i="1" dirty="0"/>
              <a:t>Byte </a:t>
            </a:r>
            <a:r>
              <a:rPr lang="es-ES" sz="2000" i="1" dirty="0" err="1"/>
              <a:t>Code</a:t>
            </a:r>
            <a:r>
              <a:rPr lang="es-ES" sz="2000" dirty="0"/>
              <a:t> resultante de compilar tu aplicación Java y lo compila a su vez a código nativo de la plataforma en la que se está ejecutando. </a:t>
            </a:r>
          </a:p>
          <a:p>
            <a:pPr fontAlgn="base"/>
            <a:r>
              <a:rPr lang="es-ES" sz="2000" dirty="0"/>
              <a:t>La ventaja principal de este esquema es que </a:t>
            </a:r>
            <a:r>
              <a:rPr lang="es-ES" sz="2000" b="1" dirty="0"/>
              <a:t>es muy fácil crear un programa en JAVA y que luego éste se pueda ejecutar en cualquier sistema operativo</a:t>
            </a:r>
            <a:r>
              <a:rPr lang="es-ES" sz="2000" dirty="0"/>
              <a:t> para el cual exista una implementación de la JVM (hoy en día, casi literalmente todos).</a:t>
            </a:r>
          </a:p>
          <a:p>
            <a:pPr fontAlgn="base"/>
            <a:br>
              <a:rPr lang="es-ES" sz="2000" dirty="0"/>
            </a:br>
            <a:endParaRPr lang="es-ES" sz="2000" dirty="0"/>
          </a:p>
        </p:txBody>
      </p:sp>
    </p:spTree>
    <p:extLst>
      <p:ext uri="{BB962C8B-B14F-4D97-AF65-F5344CB8AC3E}">
        <p14:creationId xmlns:p14="http://schemas.microsoft.com/office/powerpoint/2010/main" val="2946006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dirty="0"/>
              <a:t>Virtual Machine en JAVA</a:t>
            </a:r>
          </a:p>
        </p:txBody>
      </p:sp>
      <p:sp>
        <p:nvSpPr>
          <p:cNvPr id="6" name="Rectangle 1"/>
          <p:cNvSpPr txBox="1">
            <a:spLocks/>
          </p:cNvSpPr>
          <p:nvPr/>
        </p:nvSpPr>
        <p:spPr>
          <a:xfrm>
            <a:off x="344674" y="1542107"/>
            <a:ext cx="8683252" cy="1080120"/>
          </a:xfrm>
          <a:prstGeom prst="rect">
            <a:avLst/>
          </a:prstGeom>
        </p:spPr>
        <p:txBody>
          <a:bodyPr vert="horz" anchor="b">
            <a:noAutofit/>
          </a:bodyPr>
          <a:lstStyle>
            <a:lvl1pPr algn="l" rtl="0" eaLnBrk="1" latinLnBrk="0" hangingPunct="1">
              <a:spcBef>
                <a:spcPct val="0"/>
              </a:spcBef>
              <a:buNone/>
              <a:defRPr kumimoji="0" lang="es-ES" sz="4200" kern="1200">
                <a:solidFill>
                  <a:schemeClr val="tx2"/>
                </a:solidFill>
                <a:latin typeface="+mj-lt"/>
                <a:ea typeface="+mj-ea"/>
                <a:cs typeface="+mj-cs"/>
              </a:defRPr>
            </a:lvl1pPr>
            <a:extLst/>
          </a:lstStyle>
          <a:p>
            <a:pPr algn="ctr"/>
            <a:endParaRPr lang="es-ES" sz="2000" b="1" dirty="0"/>
          </a:p>
        </p:txBody>
      </p:sp>
      <p:sp>
        <p:nvSpPr>
          <p:cNvPr id="7" name="Rectangle 2"/>
          <p:cNvSpPr>
            <a:spLocks noChangeArrowheads="1"/>
          </p:cNvSpPr>
          <p:nvPr/>
        </p:nvSpPr>
        <p:spPr bwMode="auto">
          <a:xfrm>
            <a:off x="899592" y="1361505"/>
            <a:ext cx="775403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r>
              <a:rPr lang="es-ES" sz="2000" dirty="0"/>
              <a:t>El siguiente esquema ilustra bien cuál es este proceso:</a:t>
            </a:r>
            <a:br>
              <a:rPr lang="es-ES" sz="2000" dirty="0"/>
            </a:br>
            <a:endParaRPr lang="es-ES" sz="2000" dirty="0"/>
          </a:p>
        </p:txBody>
      </p:sp>
      <p:pic>
        <p:nvPicPr>
          <p:cNvPr id="3" name="Picture 2"/>
          <p:cNvPicPr>
            <a:picLocks noChangeAspect="1"/>
          </p:cNvPicPr>
          <p:nvPr/>
        </p:nvPicPr>
        <p:blipFill rotWithShape="1">
          <a:blip r:embed="rId3"/>
          <a:srcRect l="17713" t="17802" r="40550" b="15000"/>
          <a:stretch/>
        </p:blipFill>
        <p:spPr>
          <a:xfrm>
            <a:off x="2627784" y="1687116"/>
            <a:ext cx="3816424" cy="3456384"/>
          </a:xfrm>
          <a:prstGeom prst="rect">
            <a:avLst/>
          </a:prstGeom>
        </p:spPr>
      </p:pic>
    </p:spTree>
    <p:extLst>
      <p:ext uri="{BB962C8B-B14F-4D97-AF65-F5344CB8AC3E}">
        <p14:creationId xmlns:p14="http://schemas.microsoft.com/office/powerpoint/2010/main" val="621489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dirty="0"/>
              <a:t>Estado de un Objeto</a:t>
            </a:r>
          </a:p>
        </p:txBody>
      </p:sp>
      <p:sp>
        <p:nvSpPr>
          <p:cNvPr id="6" name="Rectangle 1"/>
          <p:cNvSpPr txBox="1">
            <a:spLocks/>
          </p:cNvSpPr>
          <p:nvPr/>
        </p:nvSpPr>
        <p:spPr>
          <a:xfrm>
            <a:off x="344674" y="1542107"/>
            <a:ext cx="8683252" cy="1080120"/>
          </a:xfrm>
          <a:prstGeom prst="rect">
            <a:avLst/>
          </a:prstGeom>
        </p:spPr>
        <p:txBody>
          <a:bodyPr vert="horz" anchor="b">
            <a:noAutofit/>
          </a:bodyPr>
          <a:lstStyle>
            <a:lvl1pPr algn="l" rtl="0" eaLnBrk="1" latinLnBrk="0" hangingPunct="1">
              <a:spcBef>
                <a:spcPct val="0"/>
              </a:spcBef>
              <a:buNone/>
              <a:defRPr kumimoji="0" lang="es-ES" sz="4200" kern="1200">
                <a:solidFill>
                  <a:schemeClr val="tx2"/>
                </a:solidFill>
                <a:latin typeface="+mj-lt"/>
                <a:ea typeface="+mj-ea"/>
                <a:cs typeface="+mj-cs"/>
              </a:defRPr>
            </a:lvl1pPr>
            <a:extLst/>
          </a:lstStyle>
          <a:p>
            <a:pPr algn="ctr"/>
            <a:endParaRPr lang="es-ES" sz="2000" b="1" dirty="0"/>
          </a:p>
        </p:txBody>
      </p:sp>
      <p:sp>
        <p:nvSpPr>
          <p:cNvPr id="7" name="Rectangle 2"/>
          <p:cNvSpPr>
            <a:spLocks noChangeArrowheads="1"/>
          </p:cNvSpPr>
          <p:nvPr/>
        </p:nvSpPr>
        <p:spPr bwMode="auto">
          <a:xfrm>
            <a:off x="809280" y="2589747"/>
            <a:ext cx="7754039"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s-ES" sz="2000" dirty="0"/>
              <a:t>El estado de un objeto abarca todas las propiedades del objeto, y los valores actuales de cada una de esas propiedades. </a:t>
            </a:r>
          </a:p>
          <a:p>
            <a:r>
              <a:rPr lang="es-ES" sz="2000" dirty="0"/>
              <a:t>Las propiedades de los objetos suelen ser estáticas, mientras los valores que toman estas propiedades cambian con el tiempo.</a:t>
            </a:r>
          </a:p>
          <a:p>
            <a:endParaRPr lang="es-ES" sz="2000" dirty="0"/>
          </a:p>
        </p:txBody>
      </p:sp>
    </p:spTree>
    <p:extLst>
      <p:ext uri="{BB962C8B-B14F-4D97-AF65-F5344CB8AC3E}">
        <p14:creationId xmlns:p14="http://schemas.microsoft.com/office/powerpoint/2010/main" val="3141571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dirty="0"/>
              <a:t>Estado de un Objeto</a:t>
            </a:r>
          </a:p>
        </p:txBody>
      </p:sp>
      <p:sp>
        <p:nvSpPr>
          <p:cNvPr id="6" name="Rectangle 1"/>
          <p:cNvSpPr txBox="1">
            <a:spLocks/>
          </p:cNvSpPr>
          <p:nvPr/>
        </p:nvSpPr>
        <p:spPr>
          <a:xfrm>
            <a:off x="344674" y="1542107"/>
            <a:ext cx="8683252" cy="1080120"/>
          </a:xfrm>
          <a:prstGeom prst="rect">
            <a:avLst/>
          </a:prstGeom>
        </p:spPr>
        <p:txBody>
          <a:bodyPr vert="horz" anchor="b">
            <a:noAutofit/>
          </a:bodyPr>
          <a:lstStyle>
            <a:lvl1pPr algn="l" rtl="0" eaLnBrk="1" latinLnBrk="0" hangingPunct="1">
              <a:spcBef>
                <a:spcPct val="0"/>
              </a:spcBef>
              <a:buNone/>
              <a:defRPr kumimoji="0" lang="es-ES" sz="4200" kern="1200">
                <a:solidFill>
                  <a:schemeClr val="tx2"/>
                </a:solidFill>
                <a:latin typeface="+mj-lt"/>
                <a:ea typeface="+mj-ea"/>
                <a:cs typeface="+mj-cs"/>
              </a:defRPr>
            </a:lvl1pPr>
            <a:extLst/>
          </a:lstStyle>
          <a:p>
            <a:pPr algn="ctr"/>
            <a:endParaRPr lang="es-ES" sz="2000" b="1" dirty="0"/>
          </a:p>
        </p:txBody>
      </p:sp>
      <p:sp>
        <p:nvSpPr>
          <p:cNvPr id="7" name="Rectangle 2"/>
          <p:cNvSpPr>
            <a:spLocks noChangeArrowheads="1"/>
          </p:cNvSpPr>
          <p:nvPr/>
        </p:nvSpPr>
        <p:spPr bwMode="auto">
          <a:xfrm>
            <a:off x="809280" y="1542107"/>
            <a:ext cx="7754039"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s-ES" sz="2000" dirty="0"/>
              <a:t>Un objeto puede enviar mensajes a otros objetos, para lo cual los tiene que conocer. </a:t>
            </a:r>
          </a:p>
          <a:p>
            <a:r>
              <a:rPr lang="es-ES" sz="2000" dirty="0"/>
              <a:t>El conjunto de referencias que tiene un objeto representa su </a:t>
            </a:r>
            <a:r>
              <a:rPr lang="es-ES" sz="2000" b="1" dirty="0"/>
              <a:t>estado</a:t>
            </a:r>
            <a:r>
              <a:rPr lang="es-ES" sz="2000" dirty="0"/>
              <a:t>.</a:t>
            </a:r>
            <a:br>
              <a:rPr lang="es-ES" sz="2000" dirty="0"/>
            </a:br>
            <a:endParaRPr lang="es-ES" sz="2000" dirty="0"/>
          </a:p>
        </p:txBody>
      </p:sp>
    </p:spTree>
    <p:extLst>
      <p:ext uri="{BB962C8B-B14F-4D97-AF65-F5344CB8AC3E}">
        <p14:creationId xmlns:p14="http://schemas.microsoft.com/office/powerpoint/2010/main" val="4143938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3800" dirty="0"/>
              <a:t>Conceptos de POO</a:t>
            </a:r>
            <a:endParaRPr lang="es-ES" dirty="0"/>
          </a:p>
        </p:txBody>
      </p:sp>
      <p:pic>
        <p:nvPicPr>
          <p:cNvPr id="3" name="Imagen 2"/>
          <p:cNvPicPr>
            <a:picLocks noChangeAspect="1"/>
          </p:cNvPicPr>
          <p:nvPr/>
        </p:nvPicPr>
        <p:blipFill>
          <a:blip r:embed="rId3"/>
          <a:stretch>
            <a:fillRect/>
          </a:stretch>
        </p:blipFill>
        <p:spPr>
          <a:xfrm>
            <a:off x="1259632" y="1563638"/>
            <a:ext cx="5751296" cy="3168353"/>
          </a:xfrm>
          <a:prstGeom prst="rect">
            <a:avLst/>
          </a:prstGeom>
        </p:spPr>
      </p:pic>
    </p:spTree>
    <p:extLst>
      <p:ext uri="{BB962C8B-B14F-4D97-AF65-F5344CB8AC3E}">
        <p14:creationId xmlns:p14="http://schemas.microsoft.com/office/powerpoint/2010/main" val="1000835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3800" dirty="0"/>
              <a:t>Conceptos de POO</a:t>
            </a:r>
            <a:endParaRPr lang="es-ES" dirty="0"/>
          </a:p>
        </p:txBody>
      </p:sp>
      <p:sp>
        <p:nvSpPr>
          <p:cNvPr id="3" name="Rectangle 2"/>
          <p:cNvSpPr>
            <a:spLocks noGrp="1"/>
          </p:cNvSpPr>
          <p:nvPr>
            <p:ph sz="quarter" idx="13"/>
          </p:nvPr>
        </p:nvSpPr>
        <p:spPr>
          <a:xfrm>
            <a:off x="609600" y="1352551"/>
            <a:ext cx="7994848" cy="3307431"/>
          </a:xfrm>
        </p:spPr>
        <p:txBody>
          <a:bodyPr>
            <a:normAutofit fontScale="85000" lnSpcReduction="10000"/>
          </a:bodyPr>
          <a:lstStyle/>
          <a:p>
            <a:pPr marL="0" indent="0">
              <a:buNone/>
            </a:pPr>
            <a:endParaRPr lang="es-ES" u="sng" dirty="0"/>
          </a:p>
          <a:p>
            <a:pPr marL="0" indent="0">
              <a:buNone/>
            </a:pPr>
            <a:r>
              <a:rPr lang="es-ES" u="sng" dirty="0"/>
              <a:t>Comportamiento:</a:t>
            </a:r>
            <a:r>
              <a:rPr lang="es-ES" dirty="0"/>
              <a:t> esta definido por los procedimientos o métodos con que puede operar dicho objeto, es decir, que operaciones se pueden realizar con él. </a:t>
            </a:r>
          </a:p>
          <a:p>
            <a:pPr marL="0" indent="0">
              <a:buNone/>
            </a:pPr>
            <a:endParaRPr lang="es-ES" dirty="0"/>
          </a:p>
          <a:p>
            <a:pPr marL="0" indent="0">
              <a:buNone/>
            </a:pPr>
            <a:r>
              <a:rPr lang="es-ES" dirty="0"/>
              <a:t>Los métodos se utilizarán para obtener o cambiar el estado de los objetos, así como proporcionar un medio de comunicación entre objetos. </a:t>
            </a:r>
          </a:p>
          <a:p>
            <a:pPr marL="0" indent="0">
              <a:buNone/>
            </a:pPr>
            <a:endParaRPr lang="es-ES" dirty="0"/>
          </a:p>
          <a:p>
            <a:pPr marL="0" indent="0">
              <a:buNone/>
            </a:pPr>
            <a:endParaRPr lang="es-ES" dirty="0"/>
          </a:p>
          <a:p>
            <a:pPr marL="0" indent="0">
              <a:buNone/>
            </a:pPr>
            <a:endParaRPr lang="es-ES" dirty="0"/>
          </a:p>
        </p:txBody>
      </p:sp>
    </p:spTree>
    <p:extLst>
      <p:ext uri="{BB962C8B-B14F-4D97-AF65-F5344CB8AC3E}">
        <p14:creationId xmlns:p14="http://schemas.microsoft.com/office/powerpoint/2010/main" val="35066787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3800" dirty="0"/>
              <a:t>Conceptos de POO</a:t>
            </a:r>
            <a:endParaRPr lang="es-ES" dirty="0"/>
          </a:p>
        </p:txBody>
      </p:sp>
      <p:sp>
        <p:nvSpPr>
          <p:cNvPr id="3" name="Rectangle 2"/>
          <p:cNvSpPr>
            <a:spLocks noGrp="1"/>
          </p:cNvSpPr>
          <p:nvPr>
            <p:ph sz="quarter" idx="13"/>
          </p:nvPr>
        </p:nvSpPr>
        <p:spPr>
          <a:xfrm>
            <a:off x="609600" y="1352551"/>
            <a:ext cx="7994848" cy="3307431"/>
          </a:xfrm>
        </p:spPr>
        <p:txBody>
          <a:bodyPr>
            <a:normAutofit/>
          </a:bodyPr>
          <a:lstStyle/>
          <a:p>
            <a:pPr marL="0" indent="0">
              <a:buNone/>
            </a:pPr>
            <a:endParaRPr lang="es-ES" u="sng" dirty="0"/>
          </a:p>
          <a:p>
            <a:pPr marL="0" indent="0">
              <a:buNone/>
            </a:pPr>
            <a:r>
              <a:rPr lang="es-ES" u="sng" dirty="0"/>
              <a:t>Identidad:</a:t>
            </a:r>
            <a:r>
              <a:rPr lang="es-ES" dirty="0"/>
              <a:t> cada objeto tiene una identidad única, incluso si su estado es idéntico al de otro objeto. </a:t>
            </a:r>
          </a:p>
          <a:p>
            <a:pPr marL="0" indent="0">
              <a:buNone/>
            </a:pPr>
            <a:r>
              <a:rPr lang="es-ES" dirty="0"/>
              <a:t>Cada objeto es único por más que haya otro con iguales atributos. </a:t>
            </a:r>
          </a:p>
          <a:p>
            <a:pPr marL="0" indent="0">
              <a:buNone/>
            </a:pPr>
            <a:endParaRPr lang="es-ES" dirty="0"/>
          </a:p>
          <a:p>
            <a:pPr marL="0" indent="0">
              <a:buNone/>
            </a:pPr>
            <a:endParaRPr lang="es-ES" dirty="0"/>
          </a:p>
        </p:txBody>
      </p:sp>
    </p:spTree>
    <p:extLst>
      <p:ext uri="{BB962C8B-B14F-4D97-AF65-F5344CB8AC3E}">
        <p14:creationId xmlns:p14="http://schemas.microsoft.com/office/powerpoint/2010/main" val="612535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3800" dirty="0"/>
              <a:t>Paradigma Orientado a objetos</a:t>
            </a:r>
            <a:endParaRPr lang="es-ES" dirty="0"/>
          </a:p>
        </p:txBody>
      </p:sp>
      <p:sp>
        <p:nvSpPr>
          <p:cNvPr id="3" name="Rectangle 2"/>
          <p:cNvSpPr>
            <a:spLocks noGrp="1"/>
          </p:cNvSpPr>
          <p:nvPr>
            <p:ph sz="quarter" idx="13"/>
          </p:nvPr>
        </p:nvSpPr>
        <p:spPr>
          <a:xfrm>
            <a:off x="609600" y="1352551"/>
            <a:ext cx="7994848" cy="3307431"/>
          </a:xfrm>
        </p:spPr>
        <p:txBody>
          <a:bodyPr>
            <a:normAutofit/>
          </a:bodyPr>
          <a:lstStyle/>
          <a:p>
            <a:pPr marL="0" indent="0">
              <a:buNone/>
            </a:pPr>
            <a:r>
              <a:rPr lang="es-ES" dirty="0"/>
              <a:t>La misión del equipo de desarrollo de software es producir ilusión de simplicidad.</a:t>
            </a:r>
          </a:p>
        </p:txBody>
      </p:sp>
      <p:pic>
        <p:nvPicPr>
          <p:cNvPr id="4" name="Imagen 3"/>
          <p:cNvPicPr>
            <a:picLocks noChangeAspect="1"/>
          </p:cNvPicPr>
          <p:nvPr/>
        </p:nvPicPr>
        <p:blipFill>
          <a:blip r:embed="rId3"/>
          <a:stretch>
            <a:fillRect/>
          </a:stretch>
        </p:blipFill>
        <p:spPr>
          <a:xfrm>
            <a:off x="2423464" y="2338489"/>
            <a:ext cx="4367120" cy="2777928"/>
          </a:xfrm>
          <a:prstGeom prst="rect">
            <a:avLst/>
          </a:prstGeom>
        </p:spPr>
      </p:pic>
    </p:spTree>
    <p:extLst>
      <p:ext uri="{BB962C8B-B14F-4D97-AF65-F5344CB8AC3E}">
        <p14:creationId xmlns:p14="http://schemas.microsoft.com/office/powerpoint/2010/main" val="7765689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3800" dirty="0"/>
              <a:t>Conceptos de POO</a:t>
            </a:r>
            <a:endParaRPr lang="es-ES" dirty="0"/>
          </a:p>
        </p:txBody>
      </p:sp>
      <p:pic>
        <p:nvPicPr>
          <p:cNvPr id="5" name="Imagen 4"/>
          <p:cNvPicPr>
            <a:picLocks noChangeAspect="1"/>
          </p:cNvPicPr>
          <p:nvPr/>
        </p:nvPicPr>
        <p:blipFill>
          <a:blip r:embed="rId3"/>
          <a:stretch>
            <a:fillRect/>
          </a:stretch>
        </p:blipFill>
        <p:spPr>
          <a:xfrm>
            <a:off x="2267744" y="1707654"/>
            <a:ext cx="3914286" cy="2876190"/>
          </a:xfrm>
          <a:prstGeom prst="rect">
            <a:avLst/>
          </a:prstGeom>
        </p:spPr>
      </p:pic>
    </p:spTree>
    <p:extLst>
      <p:ext uri="{BB962C8B-B14F-4D97-AF65-F5344CB8AC3E}">
        <p14:creationId xmlns:p14="http://schemas.microsoft.com/office/powerpoint/2010/main" val="11633840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3800" dirty="0"/>
              <a:t>Conceptos de POO</a:t>
            </a:r>
            <a:endParaRPr lang="es-ES" dirty="0"/>
          </a:p>
        </p:txBody>
      </p:sp>
      <p:pic>
        <p:nvPicPr>
          <p:cNvPr id="5" name="Imagen 4"/>
          <p:cNvPicPr>
            <a:picLocks noChangeAspect="1"/>
          </p:cNvPicPr>
          <p:nvPr/>
        </p:nvPicPr>
        <p:blipFill>
          <a:blip r:embed="rId3"/>
          <a:stretch>
            <a:fillRect/>
          </a:stretch>
        </p:blipFill>
        <p:spPr>
          <a:xfrm>
            <a:off x="1979712" y="1995686"/>
            <a:ext cx="4571429" cy="2380952"/>
          </a:xfrm>
          <a:prstGeom prst="rect">
            <a:avLst/>
          </a:prstGeom>
        </p:spPr>
      </p:pic>
    </p:spTree>
    <p:extLst>
      <p:ext uri="{BB962C8B-B14F-4D97-AF65-F5344CB8AC3E}">
        <p14:creationId xmlns:p14="http://schemas.microsoft.com/office/powerpoint/2010/main" val="3880005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3800" dirty="0"/>
              <a:t>Conceptos de POO</a:t>
            </a:r>
            <a:endParaRPr lang="es-ES" dirty="0"/>
          </a:p>
        </p:txBody>
      </p:sp>
      <p:sp>
        <p:nvSpPr>
          <p:cNvPr id="3" name="Rectangle 2"/>
          <p:cNvSpPr>
            <a:spLocks noGrp="1"/>
          </p:cNvSpPr>
          <p:nvPr>
            <p:ph sz="quarter" idx="13"/>
          </p:nvPr>
        </p:nvSpPr>
        <p:spPr>
          <a:xfrm>
            <a:off x="609600" y="1352551"/>
            <a:ext cx="7994848" cy="3307431"/>
          </a:xfrm>
        </p:spPr>
        <p:txBody>
          <a:bodyPr>
            <a:normAutofit/>
          </a:bodyPr>
          <a:lstStyle/>
          <a:p>
            <a:pPr marL="0" indent="0">
              <a:buNone/>
            </a:pPr>
            <a:r>
              <a:rPr lang="es-ES" u="sng" dirty="0"/>
              <a:t>Encapsulamiento:</a:t>
            </a:r>
            <a:r>
              <a:rPr lang="es-ES" dirty="0"/>
              <a:t> Es el ocultamiento del estado de los datos miembro de un objeto de manera que solo se pueda cambiar mediante las operaciones definidas para ese objeto. </a:t>
            </a:r>
          </a:p>
          <a:p>
            <a:pPr marL="0" indent="0">
              <a:buNone/>
            </a:pPr>
            <a:r>
              <a:rPr lang="es-ES" dirty="0"/>
              <a:t>Solo se conoce el comportamiento pero no los detalles internos. </a:t>
            </a:r>
          </a:p>
        </p:txBody>
      </p:sp>
    </p:spTree>
    <p:extLst>
      <p:ext uri="{BB962C8B-B14F-4D97-AF65-F5344CB8AC3E}">
        <p14:creationId xmlns:p14="http://schemas.microsoft.com/office/powerpoint/2010/main" val="24164988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3800" dirty="0"/>
              <a:t>Conceptos de POO</a:t>
            </a:r>
            <a:endParaRPr lang="es-ES" dirty="0"/>
          </a:p>
        </p:txBody>
      </p:sp>
      <p:pic>
        <p:nvPicPr>
          <p:cNvPr id="5" name="Imagen 4"/>
          <p:cNvPicPr>
            <a:picLocks noChangeAspect="1"/>
          </p:cNvPicPr>
          <p:nvPr/>
        </p:nvPicPr>
        <p:blipFill>
          <a:blip r:embed="rId3"/>
          <a:stretch>
            <a:fillRect/>
          </a:stretch>
        </p:blipFill>
        <p:spPr>
          <a:xfrm>
            <a:off x="1331640" y="1491630"/>
            <a:ext cx="5546576" cy="3320008"/>
          </a:xfrm>
          <a:prstGeom prst="rect">
            <a:avLst/>
          </a:prstGeom>
        </p:spPr>
      </p:pic>
    </p:spTree>
    <p:extLst>
      <p:ext uri="{BB962C8B-B14F-4D97-AF65-F5344CB8AC3E}">
        <p14:creationId xmlns:p14="http://schemas.microsoft.com/office/powerpoint/2010/main" val="7119874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4400" dirty="0"/>
              <a:t>Conceptos de POO</a:t>
            </a:r>
            <a:endParaRPr lang="es-ES" dirty="0"/>
          </a:p>
        </p:txBody>
      </p:sp>
      <p:sp>
        <p:nvSpPr>
          <p:cNvPr id="3" name="Rectangle 2"/>
          <p:cNvSpPr>
            <a:spLocks noGrp="1"/>
          </p:cNvSpPr>
          <p:nvPr>
            <p:ph sz="quarter" idx="13"/>
          </p:nvPr>
        </p:nvSpPr>
        <p:spPr>
          <a:xfrm>
            <a:off x="609600" y="1352551"/>
            <a:ext cx="7994848" cy="3307431"/>
          </a:xfrm>
        </p:spPr>
        <p:txBody>
          <a:bodyPr>
            <a:normAutofit/>
          </a:bodyPr>
          <a:lstStyle/>
          <a:p>
            <a:pPr marL="0" indent="0">
              <a:buNone/>
            </a:pPr>
            <a:r>
              <a:rPr lang="es-ES" u="sng" dirty="0"/>
              <a:t>Interfaz:</a:t>
            </a:r>
            <a:r>
              <a:rPr lang="es-ES" dirty="0"/>
              <a:t> es lo que un objeto publica para que otro objeto lo use. </a:t>
            </a:r>
          </a:p>
          <a:p>
            <a:pPr marL="0" indent="0">
              <a:buNone/>
            </a:pPr>
            <a:endParaRPr lang="es-ES" dirty="0"/>
          </a:p>
          <a:p>
            <a:pPr marL="0" indent="0">
              <a:buNone/>
            </a:pPr>
            <a:r>
              <a:rPr lang="es-ES" u="sng" dirty="0"/>
              <a:t>Implementación:</a:t>
            </a:r>
            <a:r>
              <a:rPr lang="es-ES" dirty="0"/>
              <a:t> es lo que un objeto encapsula para definir como se termina resolviendo el mensaje.  </a:t>
            </a:r>
          </a:p>
        </p:txBody>
      </p:sp>
    </p:spTree>
    <p:extLst>
      <p:ext uri="{BB962C8B-B14F-4D97-AF65-F5344CB8AC3E}">
        <p14:creationId xmlns:p14="http://schemas.microsoft.com/office/powerpoint/2010/main" val="6430851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dirty="0"/>
              <a:t>Paradigmas de Objetos</a:t>
            </a:r>
          </a:p>
        </p:txBody>
      </p:sp>
      <p:sp>
        <p:nvSpPr>
          <p:cNvPr id="6" name="Rectangle 1"/>
          <p:cNvSpPr txBox="1">
            <a:spLocks/>
          </p:cNvSpPr>
          <p:nvPr/>
        </p:nvSpPr>
        <p:spPr>
          <a:xfrm>
            <a:off x="344674" y="2859782"/>
            <a:ext cx="8683252" cy="1080120"/>
          </a:xfrm>
          <a:prstGeom prst="rect">
            <a:avLst/>
          </a:prstGeom>
        </p:spPr>
        <p:txBody>
          <a:bodyPr vert="horz" anchor="b">
            <a:noAutofit/>
          </a:bodyPr>
          <a:lstStyle>
            <a:lvl1pPr algn="l" rtl="0" eaLnBrk="1" latinLnBrk="0" hangingPunct="1">
              <a:spcBef>
                <a:spcPct val="0"/>
              </a:spcBef>
              <a:buNone/>
              <a:defRPr kumimoji="0" lang="es-ES" sz="4200" kern="1200">
                <a:solidFill>
                  <a:schemeClr val="tx2"/>
                </a:solidFill>
                <a:latin typeface="+mj-lt"/>
                <a:ea typeface="+mj-ea"/>
                <a:cs typeface="+mj-cs"/>
              </a:defRPr>
            </a:lvl1pPr>
            <a:extLst/>
          </a:lstStyle>
          <a:p>
            <a:pPr algn="ctr"/>
            <a:endParaRPr lang="es-ES" sz="2000" b="1" dirty="0"/>
          </a:p>
        </p:txBody>
      </p:sp>
      <p:sp>
        <p:nvSpPr>
          <p:cNvPr id="7" name="Rectangle 2"/>
          <p:cNvSpPr>
            <a:spLocks noChangeArrowheads="1"/>
          </p:cNvSpPr>
          <p:nvPr/>
        </p:nvSpPr>
        <p:spPr bwMode="auto">
          <a:xfrm>
            <a:off x="644691" y="1518314"/>
            <a:ext cx="7754039"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j-lt"/>
              </a:rPr>
              <a:t>¿Que </a:t>
            </a:r>
            <a:r>
              <a:rPr kumimoji="0" lang="en-US" altLang="en-US" sz="2000" b="0" i="0" u="none" strike="noStrike" cap="none" normalizeH="0" baseline="0" dirty="0" err="1">
                <a:ln>
                  <a:noFill/>
                </a:ln>
                <a:solidFill>
                  <a:srgbClr val="000000"/>
                </a:solidFill>
                <a:effectLst/>
                <a:latin typeface="+mj-lt"/>
              </a:rPr>
              <a:t>es</a:t>
            </a:r>
            <a:r>
              <a:rPr kumimoji="0" lang="en-US" altLang="en-US" sz="2000" b="0" i="0" u="none" strike="noStrike" cap="none" normalizeH="0" baseline="0" dirty="0">
                <a:ln>
                  <a:noFill/>
                </a:ln>
                <a:solidFill>
                  <a:srgbClr val="000000"/>
                </a:solidFill>
                <a:effectLst/>
                <a:latin typeface="+mj-lt"/>
              </a:rPr>
              <a:t> lo que </a:t>
            </a:r>
            <a:r>
              <a:rPr kumimoji="0" lang="en-US" altLang="en-US" sz="2000" b="0" i="0" u="none" strike="noStrike" cap="none" normalizeH="0" baseline="0" dirty="0" err="1">
                <a:ln>
                  <a:noFill/>
                </a:ln>
                <a:solidFill>
                  <a:srgbClr val="000000"/>
                </a:solidFill>
                <a:effectLst/>
                <a:latin typeface="+mj-lt"/>
              </a:rPr>
              <a:t>más</a:t>
            </a:r>
            <a:r>
              <a:rPr kumimoji="0" lang="en-US" altLang="en-US" sz="2000" b="0" i="0" u="none" strike="noStrike" cap="none" normalizeH="0" baseline="0" dirty="0">
                <a:ln>
                  <a:noFill/>
                </a:ln>
                <a:solidFill>
                  <a:srgbClr val="000000"/>
                </a:solidFill>
                <a:effectLst/>
                <a:latin typeface="+mj-lt"/>
              </a:rPr>
              <a:t> </a:t>
            </a:r>
            <a:r>
              <a:rPr kumimoji="0" lang="en-US" altLang="en-US" sz="2000" b="0" i="0" u="none" strike="noStrike" cap="none" normalizeH="0" baseline="0" dirty="0" err="1">
                <a:ln>
                  <a:noFill/>
                </a:ln>
                <a:solidFill>
                  <a:srgbClr val="000000"/>
                </a:solidFill>
                <a:effectLst/>
                <a:latin typeface="+mj-lt"/>
              </a:rPr>
              <a:t>nos</a:t>
            </a:r>
            <a:r>
              <a:rPr kumimoji="0" lang="en-US" altLang="en-US" sz="2000" b="0" i="0" u="none" strike="noStrike" cap="none" normalizeH="0" baseline="0" dirty="0">
                <a:ln>
                  <a:noFill/>
                </a:ln>
                <a:solidFill>
                  <a:srgbClr val="000000"/>
                </a:solidFill>
                <a:effectLst/>
                <a:latin typeface="+mj-lt"/>
              </a:rPr>
              <a:t> </a:t>
            </a:r>
            <a:r>
              <a:rPr kumimoji="0" lang="en-US" altLang="en-US" sz="2000" b="0" i="0" u="none" strike="noStrike" cap="none" normalizeH="0" baseline="0" dirty="0" err="1">
                <a:ln>
                  <a:noFill/>
                </a:ln>
                <a:solidFill>
                  <a:srgbClr val="000000"/>
                </a:solidFill>
                <a:effectLst/>
                <a:latin typeface="+mj-lt"/>
              </a:rPr>
              <a:t>importa</a:t>
            </a:r>
            <a:r>
              <a:rPr kumimoji="0" lang="en-US" altLang="en-US" sz="2000" b="0" i="0" u="none" strike="noStrike" cap="none" normalizeH="0" baseline="0" dirty="0">
                <a:ln>
                  <a:noFill/>
                </a:ln>
                <a:solidFill>
                  <a:srgbClr val="000000"/>
                </a:solidFill>
                <a:effectLst/>
                <a:latin typeface="+mj-lt"/>
              </a:rPr>
              <a:t> de un </a:t>
            </a:r>
            <a:r>
              <a:rPr kumimoji="0" lang="en-US" altLang="en-US" sz="2000" b="0" i="0" u="none" strike="noStrike" cap="none" normalizeH="0" baseline="0" dirty="0" err="1">
                <a:ln>
                  <a:noFill/>
                </a:ln>
                <a:solidFill>
                  <a:srgbClr val="000000"/>
                </a:solidFill>
                <a:effectLst/>
                <a:latin typeface="+mj-lt"/>
              </a:rPr>
              <a:t>objeto</a:t>
            </a:r>
            <a:r>
              <a:rPr kumimoji="0" lang="en-US" altLang="en-US" sz="2000" b="0" i="0" u="none" strike="noStrike" cap="none" normalizeH="0" baseline="0" dirty="0">
                <a:ln>
                  <a:noFill/>
                </a:ln>
                <a:solidFill>
                  <a:srgbClr val="000000"/>
                </a:solidFill>
                <a:effectLst/>
                <a:latin typeface="+mj-lt"/>
              </a:rPr>
              <a:t>?</a:t>
            </a:r>
          </a:p>
          <a:p>
            <a:pPr marL="0" marR="0" lvl="0" indent="0" algn="l" defTabSz="914400" rtl="0" eaLnBrk="0" fontAlgn="base" latinLnBrk="0" hangingPunct="0">
              <a:lnSpc>
                <a:spcPct val="100000"/>
              </a:lnSpc>
              <a:spcBef>
                <a:spcPct val="0"/>
              </a:spcBef>
              <a:spcAft>
                <a:spcPct val="0"/>
              </a:spcAft>
              <a:buClrTx/>
              <a:buSzTx/>
              <a:buFontTx/>
              <a:buNone/>
              <a:tabLst/>
            </a:pPr>
            <a:endParaRPr lang="es-AR" altLang="en-US" sz="2000" dirty="0">
              <a:solidFill>
                <a:srgbClr val="000000"/>
              </a:solidFill>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n-US" sz="2000" b="0" i="0" u="none" strike="noStrike" cap="none" normalizeH="0" baseline="0" dirty="0">
                <a:ln>
                  <a:noFill/>
                </a:ln>
                <a:solidFill>
                  <a:srgbClr val="000000"/>
                </a:solidFill>
                <a:effectLst/>
                <a:latin typeface="+mj-lt"/>
              </a:rPr>
              <a:t>Lo que más nos importa son los mensajes</a:t>
            </a:r>
            <a:r>
              <a:rPr kumimoji="0" lang="es-AR" altLang="en-US" sz="2000" b="0" i="0" u="none" strike="noStrike" cap="none" normalizeH="0" dirty="0">
                <a:ln>
                  <a:noFill/>
                </a:ln>
                <a:solidFill>
                  <a:srgbClr val="000000"/>
                </a:solidFill>
                <a:effectLst/>
                <a:latin typeface="+mj-lt"/>
              </a:rPr>
              <a:t> que la puedo enviar, estos forman la </a:t>
            </a:r>
            <a:r>
              <a:rPr kumimoji="0" lang="es-AR" altLang="en-US" sz="2000" b="1" i="0" u="none" strike="noStrike" cap="none" normalizeH="0" dirty="0">
                <a:ln>
                  <a:noFill/>
                </a:ln>
                <a:solidFill>
                  <a:srgbClr val="000000"/>
                </a:solidFill>
                <a:effectLst/>
                <a:latin typeface="+mj-lt"/>
              </a:rPr>
              <a:t>interfaz.</a:t>
            </a:r>
            <a:endParaRPr kumimoji="0" lang="en-US" altLang="en-US" sz="2000" b="0" i="0" u="none" strike="noStrike" cap="none" normalizeH="0" baseline="0" dirty="0">
              <a:ln>
                <a:noFill/>
              </a:ln>
              <a:solidFill>
                <a:schemeClr val="tx1"/>
              </a:solidFill>
              <a:effectLst/>
              <a:latin typeface="+mj-lt"/>
            </a:endParaRPr>
          </a:p>
        </p:txBody>
      </p:sp>
      <p:pic>
        <p:nvPicPr>
          <p:cNvPr id="3" name="Picture 2"/>
          <p:cNvPicPr>
            <a:picLocks noChangeAspect="1"/>
          </p:cNvPicPr>
          <p:nvPr/>
        </p:nvPicPr>
        <p:blipFill rotWithShape="1">
          <a:blip r:embed="rId3"/>
          <a:srcRect l="27950" t="45800" r="19288" b="20600"/>
          <a:stretch/>
        </p:blipFill>
        <p:spPr>
          <a:xfrm>
            <a:off x="2274032" y="2828003"/>
            <a:ext cx="4824536" cy="1728192"/>
          </a:xfrm>
          <a:prstGeom prst="rect">
            <a:avLst/>
          </a:prstGeom>
        </p:spPr>
      </p:pic>
    </p:spTree>
    <p:extLst>
      <p:ext uri="{BB962C8B-B14F-4D97-AF65-F5344CB8AC3E}">
        <p14:creationId xmlns:p14="http://schemas.microsoft.com/office/powerpoint/2010/main" val="3570802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4400" dirty="0"/>
              <a:t>Diagrama de clases</a:t>
            </a:r>
            <a:endParaRPr lang="es-ES" dirty="0"/>
          </a:p>
        </p:txBody>
      </p:sp>
      <p:sp>
        <p:nvSpPr>
          <p:cNvPr id="3" name="Rectangle 2"/>
          <p:cNvSpPr>
            <a:spLocks noGrp="1"/>
          </p:cNvSpPr>
          <p:nvPr>
            <p:ph sz="quarter" idx="13"/>
          </p:nvPr>
        </p:nvSpPr>
        <p:spPr>
          <a:xfrm>
            <a:off x="609600" y="1352551"/>
            <a:ext cx="7994848" cy="3307431"/>
          </a:xfrm>
        </p:spPr>
        <p:txBody>
          <a:bodyPr>
            <a:normAutofit fontScale="92500" lnSpcReduction="10000"/>
          </a:bodyPr>
          <a:lstStyle/>
          <a:p>
            <a:pPr marL="0" indent="0">
              <a:buNone/>
            </a:pPr>
            <a:r>
              <a:rPr lang="es-ES" dirty="0"/>
              <a:t>La representación gráfica de una o varias clases y sus relaciones. </a:t>
            </a:r>
          </a:p>
          <a:p>
            <a:pPr marL="0" indent="0">
              <a:buNone/>
            </a:pPr>
            <a:r>
              <a:rPr lang="es-ES" dirty="0"/>
              <a:t>Para los diagramas de clase se utilizará la notación que provee el Lenguaje de Modelación Unificado (UML). </a:t>
            </a:r>
          </a:p>
          <a:p>
            <a:pPr marL="0" indent="0">
              <a:buNone/>
            </a:pPr>
            <a:r>
              <a:rPr lang="es-ES" dirty="0"/>
              <a:t>Las clases se denotan como rectángulos divididos en tres partes: nombre de la clase, atributos y métodos. </a:t>
            </a:r>
          </a:p>
        </p:txBody>
      </p:sp>
    </p:spTree>
    <p:extLst>
      <p:ext uri="{BB962C8B-B14F-4D97-AF65-F5344CB8AC3E}">
        <p14:creationId xmlns:p14="http://schemas.microsoft.com/office/powerpoint/2010/main" val="20773347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4400" dirty="0"/>
              <a:t>Diagrama de clases</a:t>
            </a:r>
            <a:endParaRPr lang="es-ES" dirty="0"/>
          </a:p>
        </p:txBody>
      </p:sp>
      <p:pic>
        <p:nvPicPr>
          <p:cNvPr id="5" name="Imagen 4"/>
          <p:cNvPicPr>
            <a:picLocks noChangeAspect="1"/>
          </p:cNvPicPr>
          <p:nvPr/>
        </p:nvPicPr>
        <p:blipFill>
          <a:blip r:embed="rId3"/>
          <a:stretch>
            <a:fillRect/>
          </a:stretch>
        </p:blipFill>
        <p:spPr>
          <a:xfrm>
            <a:off x="3059832" y="1779662"/>
            <a:ext cx="1428571" cy="1495238"/>
          </a:xfrm>
          <a:prstGeom prst="rect">
            <a:avLst/>
          </a:prstGeom>
        </p:spPr>
      </p:pic>
    </p:spTree>
    <p:extLst>
      <p:ext uri="{BB962C8B-B14F-4D97-AF65-F5344CB8AC3E}">
        <p14:creationId xmlns:p14="http://schemas.microsoft.com/office/powerpoint/2010/main" val="36878625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4400" dirty="0"/>
              <a:t>Cardinalidad o multiplicidad</a:t>
            </a:r>
            <a:endParaRPr lang="es-ES" dirty="0"/>
          </a:p>
        </p:txBody>
      </p:sp>
      <p:sp>
        <p:nvSpPr>
          <p:cNvPr id="8" name="3 Marcador de contenido"/>
          <p:cNvSpPr>
            <a:spLocks noGrp="1"/>
          </p:cNvSpPr>
          <p:nvPr>
            <p:ph sz="quarter" idx="13"/>
          </p:nvPr>
        </p:nvSpPr>
        <p:spPr>
          <a:xfrm>
            <a:off x="683568" y="1707654"/>
            <a:ext cx="7488832" cy="1656184"/>
          </a:xfrm>
        </p:spPr>
        <p:txBody>
          <a:bodyPr>
            <a:normAutofit fontScale="92500" lnSpcReduction="10000"/>
          </a:bodyPr>
          <a:lstStyle/>
          <a:p>
            <a:pPr marL="0" indent="0">
              <a:buNone/>
            </a:pPr>
            <a:r>
              <a:rPr lang="es-AR" dirty="0"/>
              <a:t>Número de ocurrencias que se pueden dar en una relación; con cuantas ocurrencias de B se puede relacionar A y con cuantas ocurrencias de A se puede relacionar B. </a:t>
            </a:r>
          </a:p>
        </p:txBody>
      </p:sp>
    </p:spTree>
    <p:extLst>
      <p:ext uri="{BB962C8B-B14F-4D97-AF65-F5344CB8AC3E}">
        <p14:creationId xmlns:p14="http://schemas.microsoft.com/office/powerpoint/2010/main" val="14401382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4400" dirty="0"/>
              <a:t>Cardinalidad o multiplicidad</a:t>
            </a:r>
            <a:endParaRPr lang="es-ES" dirty="0"/>
          </a:p>
        </p:txBody>
      </p:sp>
      <p:pic>
        <p:nvPicPr>
          <p:cNvPr id="4" name="Imagen 3"/>
          <p:cNvPicPr>
            <a:picLocks noChangeAspect="1"/>
          </p:cNvPicPr>
          <p:nvPr/>
        </p:nvPicPr>
        <p:blipFill>
          <a:blip r:embed="rId3"/>
          <a:stretch>
            <a:fillRect/>
          </a:stretch>
        </p:blipFill>
        <p:spPr>
          <a:xfrm>
            <a:off x="1835696" y="2283718"/>
            <a:ext cx="4961905" cy="1085714"/>
          </a:xfrm>
          <a:prstGeom prst="rect">
            <a:avLst/>
          </a:prstGeom>
        </p:spPr>
      </p:pic>
    </p:spTree>
    <p:extLst>
      <p:ext uri="{BB962C8B-B14F-4D97-AF65-F5344CB8AC3E}">
        <p14:creationId xmlns:p14="http://schemas.microsoft.com/office/powerpoint/2010/main" val="3201211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3800" dirty="0"/>
              <a:t>Lenguajes Orientados a Objetos</a:t>
            </a:r>
            <a:endParaRPr lang="es-ES" dirty="0"/>
          </a:p>
        </p:txBody>
      </p:sp>
      <p:sp>
        <p:nvSpPr>
          <p:cNvPr id="3" name="Rectangle 2"/>
          <p:cNvSpPr>
            <a:spLocks noGrp="1"/>
          </p:cNvSpPr>
          <p:nvPr>
            <p:ph sz="quarter" idx="13"/>
          </p:nvPr>
        </p:nvSpPr>
        <p:spPr>
          <a:xfrm>
            <a:off x="609600" y="1352551"/>
            <a:ext cx="7994848" cy="3307431"/>
          </a:xfrm>
        </p:spPr>
        <p:txBody>
          <a:bodyPr>
            <a:normAutofit fontScale="92500" lnSpcReduction="10000"/>
          </a:bodyPr>
          <a:lstStyle/>
          <a:p>
            <a:pPr>
              <a:buFontTx/>
              <a:buChar char="-"/>
            </a:pPr>
            <a:endParaRPr lang="es-ES" dirty="0"/>
          </a:p>
          <a:p>
            <a:pPr>
              <a:buFontTx/>
              <a:buChar char="-"/>
            </a:pPr>
            <a:r>
              <a:rPr lang="es-ES" dirty="0"/>
              <a:t>Simula</a:t>
            </a:r>
          </a:p>
          <a:p>
            <a:pPr>
              <a:buFontTx/>
              <a:buChar char="-"/>
            </a:pPr>
            <a:r>
              <a:rPr lang="es-ES" dirty="0"/>
              <a:t>Smalltalk</a:t>
            </a:r>
          </a:p>
          <a:p>
            <a:pPr>
              <a:buFontTx/>
              <a:buChar char="-"/>
            </a:pPr>
            <a:r>
              <a:rPr lang="es-ES" dirty="0"/>
              <a:t>C++</a:t>
            </a:r>
          </a:p>
          <a:p>
            <a:pPr>
              <a:buFontTx/>
              <a:buChar char="-"/>
            </a:pPr>
            <a:r>
              <a:rPr lang="es-ES" dirty="0"/>
              <a:t>Object Pascal</a:t>
            </a:r>
          </a:p>
          <a:p>
            <a:pPr>
              <a:buFontTx/>
              <a:buChar char="-"/>
            </a:pPr>
            <a:r>
              <a:rPr lang="es-ES" dirty="0"/>
              <a:t>Java</a:t>
            </a:r>
          </a:p>
          <a:p>
            <a:pPr>
              <a:buFontTx/>
              <a:buChar char="-"/>
            </a:pPr>
            <a:r>
              <a:rPr lang="es-ES" dirty="0"/>
              <a:t>C#</a:t>
            </a:r>
          </a:p>
        </p:txBody>
      </p:sp>
    </p:spTree>
    <p:extLst>
      <p:ext uri="{BB962C8B-B14F-4D97-AF65-F5344CB8AC3E}">
        <p14:creationId xmlns:p14="http://schemas.microsoft.com/office/powerpoint/2010/main" val="23939778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4400" dirty="0"/>
              <a:t>Cardinalidad o multiplicidad</a:t>
            </a:r>
            <a:endParaRPr lang="es-ES" dirty="0"/>
          </a:p>
        </p:txBody>
      </p:sp>
      <p:sp>
        <p:nvSpPr>
          <p:cNvPr id="8" name="3 Marcador de contenido"/>
          <p:cNvSpPr>
            <a:spLocks noGrp="1"/>
          </p:cNvSpPr>
          <p:nvPr>
            <p:ph sz="quarter" idx="13"/>
          </p:nvPr>
        </p:nvSpPr>
        <p:spPr>
          <a:xfrm>
            <a:off x="683568" y="1707654"/>
            <a:ext cx="7488832" cy="2520280"/>
          </a:xfrm>
        </p:spPr>
        <p:txBody>
          <a:bodyPr>
            <a:normAutofit fontScale="77500" lnSpcReduction="20000"/>
          </a:bodyPr>
          <a:lstStyle/>
          <a:p>
            <a:pPr marL="0" indent="0">
              <a:buNone/>
            </a:pPr>
            <a:r>
              <a:rPr lang="es-AR" dirty="0"/>
              <a:t>Ejemplo:</a:t>
            </a:r>
          </a:p>
          <a:p>
            <a:pPr marL="0" indent="0">
              <a:buNone/>
            </a:pPr>
            <a:endParaRPr lang="es-AR" dirty="0"/>
          </a:p>
          <a:p>
            <a:pPr>
              <a:buFontTx/>
              <a:buChar char="-"/>
            </a:pPr>
            <a:r>
              <a:rPr lang="es-AR" dirty="0"/>
              <a:t>Una persona puede comprar muchos autos y un auto es comprado por una sola persona</a:t>
            </a:r>
          </a:p>
          <a:p>
            <a:pPr marL="0" indent="0">
              <a:buNone/>
            </a:pPr>
            <a:endParaRPr lang="es-AR" dirty="0"/>
          </a:p>
          <a:p>
            <a:pPr marL="0" indent="0">
              <a:buNone/>
            </a:pPr>
            <a:r>
              <a:rPr lang="es-AR" dirty="0"/>
              <a:t>Se lee de izquierda a derecha y luego de derecha a izquierda (o al revés)</a:t>
            </a:r>
          </a:p>
        </p:txBody>
      </p:sp>
    </p:spTree>
    <p:extLst>
      <p:ext uri="{BB962C8B-B14F-4D97-AF65-F5344CB8AC3E}">
        <p14:creationId xmlns:p14="http://schemas.microsoft.com/office/powerpoint/2010/main" val="15173467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4400" dirty="0"/>
              <a:t>Cardinalidad o multiplicidad</a:t>
            </a:r>
            <a:endParaRPr lang="es-ES" dirty="0"/>
          </a:p>
        </p:txBody>
      </p:sp>
      <p:sp>
        <p:nvSpPr>
          <p:cNvPr id="8" name="3 Marcador de contenido"/>
          <p:cNvSpPr>
            <a:spLocks noGrp="1"/>
          </p:cNvSpPr>
          <p:nvPr>
            <p:ph sz="quarter" idx="13"/>
          </p:nvPr>
        </p:nvSpPr>
        <p:spPr>
          <a:xfrm>
            <a:off x="755576" y="1347614"/>
            <a:ext cx="7488832" cy="2520280"/>
          </a:xfrm>
        </p:spPr>
        <p:txBody>
          <a:bodyPr>
            <a:normAutofit fontScale="85000" lnSpcReduction="20000"/>
          </a:bodyPr>
          <a:lstStyle/>
          <a:p>
            <a:pPr marL="0" indent="0">
              <a:buNone/>
            </a:pPr>
            <a:r>
              <a:rPr lang="es-AR" u="sng" dirty="0"/>
              <a:t>Cardinalidad máxima:</a:t>
            </a:r>
            <a:r>
              <a:rPr lang="es-AR" dirty="0"/>
              <a:t> representa el número máximo de ocurrencias de una entidad con las que se puede relacionar otra ocurrencia de entidad.</a:t>
            </a:r>
          </a:p>
          <a:p>
            <a:pPr marL="0" indent="0">
              <a:buNone/>
            </a:pPr>
            <a:endParaRPr lang="es-AR" u="sng" dirty="0"/>
          </a:p>
          <a:p>
            <a:pPr marL="0" indent="0">
              <a:buNone/>
            </a:pPr>
            <a:r>
              <a:rPr lang="es-AR" u="sng" dirty="0"/>
              <a:t>Cardinalidad mínima:</a:t>
            </a:r>
            <a:r>
              <a:rPr lang="es-AR" dirty="0"/>
              <a:t> representa el número mínimo de ocurrencias de una entidad con las que se puede relacionar esa entidad. </a:t>
            </a:r>
            <a:endParaRPr lang="es-AR" u="sng" dirty="0"/>
          </a:p>
        </p:txBody>
      </p:sp>
      <p:pic>
        <p:nvPicPr>
          <p:cNvPr id="3" name="Imagen 2"/>
          <p:cNvPicPr>
            <a:picLocks noChangeAspect="1"/>
          </p:cNvPicPr>
          <p:nvPr/>
        </p:nvPicPr>
        <p:blipFill>
          <a:blip r:embed="rId3"/>
          <a:stretch>
            <a:fillRect/>
          </a:stretch>
        </p:blipFill>
        <p:spPr>
          <a:xfrm>
            <a:off x="1976182" y="3847460"/>
            <a:ext cx="5047619" cy="1114286"/>
          </a:xfrm>
          <a:prstGeom prst="rect">
            <a:avLst/>
          </a:prstGeom>
        </p:spPr>
      </p:pic>
    </p:spTree>
    <p:extLst>
      <p:ext uri="{BB962C8B-B14F-4D97-AF65-F5344CB8AC3E}">
        <p14:creationId xmlns:p14="http://schemas.microsoft.com/office/powerpoint/2010/main" val="40190710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4400" dirty="0"/>
              <a:t>Cardinalidad o multiplicidad</a:t>
            </a:r>
            <a:endParaRPr lang="es-ES" dirty="0"/>
          </a:p>
        </p:txBody>
      </p:sp>
      <p:pic>
        <p:nvPicPr>
          <p:cNvPr id="5" name="Imagen 4"/>
          <p:cNvPicPr>
            <a:picLocks noChangeAspect="1"/>
          </p:cNvPicPr>
          <p:nvPr/>
        </p:nvPicPr>
        <p:blipFill>
          <a:blip r:embed="rId3"/>
          <a:stretch>
            <a:fillRect/>
          </a:stretch>
        </p:blipFill>
        <p:spPr>
          <a:xfrm>
            <a:off x="2339752" y="2283718"/>
            <a:ext cx="4238095" cy="1695238"/>
          </a:xfrm>
          <a:prstGeom prst="rect">
            <a:avLst/>
          </a:prstGeom>
        </p:spPr>
      </p:pic>
    </p:spTree>
    <p:extLst>
      <p:ext uri="{BB962C8B-B14F-4D97-AF65-F5344CB8AC3E}">
        <p14:creationId xmlns:p14="http://schemas.microsoft.com/office/powerpoint/2010/main" val="33678286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4400" dirty="0"/>
              <a:t>Cardinalidad o multiplicidad</a:t>
            </a:r>
            <a:endParaRPr lang="es-ES" dirty="0"/>
          </a:p>
        </p:txBody>
      </p:sp>
      <p:pic>
        <p:nvPicPr>
          <p:cNvPr id="3" name="Imagen 2"/>
          <p:cNvPicPr>
            <a:picLocks noChangeAspect="1"/>
          </p:cNvPicPr>
          <p:nvPr/>
        </p:nvPicPr>
        <p:blipFill>
          <a:blip r:embed="rId3"/>
          <a:stretch>
            <a:fillRect/>
          </a:stretch>
        </p:blipFill>
        <p:spPr>
          <a:xfrm>
            <a:off x="1907704" y="1347614"/>
            <a:ext cx="5323809" cy="3528392"/>
          </a:xfrm>
          <a:prstGeom prst="rect">
            <a:avLst/>
          </a:prstGeom>
        </p:spPr>
      </p:pic>
    </p:spTree>
    <p:extLst>
      <p:ext uri="{BB962C8B-B14F-4D97-AF65-F5344CB8AC3E}">
        <p14:creationId xmlns:p14="http://schemas.microsoft.com/office/powerpoint/2010/main" val="14064786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4400" dirty="0"/>
              <a:t>Relaciones entre clase</a:t>
            </a:r>
            <a:endParaRPr lang="es-ES" dirty="0"/>
          </a:p>
        </p:txBody>
      </p:sp>
      <p:sp>
        <p:nvSpPr>
          <p:cNvPr id="3" name="Rectangle 2"/>
          <p:cNvSpPr>
            <a:spLocks noGrp="1"/>
          </p:cNvSpPr>
          <p:nvPr>
            <p:ph sz="quarter" idx="13"/>
          </p:nvPr>
        </p:nvSpPr>
        <p:spPr>
          <a:xfrm>
            <a:off x="609600" y="1352551"/>
            <a:ext cx="7994848" cy="3307431"/>
          </a:xfrm>
        </p:spPr>
        <p:txBody>
          <a:bodyPr>
            <a:normAutofit/>
          </a:bodyPr>
          <a:lstStyle/>
          <a:p>
            <a:pPr marL="0" indent="0">
              <a:buNone/>
            </a:pPr>
            <a:endParaRPr lang="es-ES" dirty="0"/>
          </a:p>
          <a:p>
            <a:pPr marL="0" indent="0">
              <a:buNone/>
            </a:pPr>
            <a:r>
              <a:rPr lang="es-ES" dirty="0"/>
              <a:t>Las clases se relacionan entre sí, de manera que puedan compartir atributos y métodos sin necesidad de reescribirlos. </a:t>
            </a:r>
          </a:p>
        </p:txBody>
      </p:sp>
    </p:spTree>
    <p:extLst>
      <p:ext uri="{BB962C8B-B14F-4D97-AF65-F5344CB8AC3E}">
        <p14:creationId xmlns:p14="http://schemas.microsoft.com/office/powerpoint/2010/main" val="30532248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4400" dirty="0"/>
              <a:t>Relaciones entre clase</a:t>
            </a:r>
            <a:endParaRPr lang="es-ES" dirty="0"/>
          </a:p>
        </p:txBody>
      </p:sp>
      <p:sp>
        <p:nvSpPr>
          <p:cNvPr id="3" name="Rectangle 2"/>
          <p:cNvSpPr>
            <a:spLocks noGrp="1"/>
          </p:cNvSpPr>
          <p:nvPr>
            <p:ph sz="quarter" idx="13"/>
          </p:nvPr>
        </p:nvSpPr>
        <p:spPr>
          <a:xfrm>
            <a:off x="609600" y="1352551"/>
            <a:ext cx="7994848" cy="3307431"/>
          </a:xfrm>
        </p:spPr>
        <p:txBody>
          <a:bodyPr>
            <a:normAutofit fontScale="92500"/>
          </a:bodyPr>
          <a:lstStyle/>
          <a:p>
            <a:pPr marL="0" indent="0">
              <a:buNone/>
            </a:pPr>
            <a:r>
              <a:rPr lang="es-ES" u="sng" dirty="0"/>
              <a:t>Herencia:</a:t>
            </a:r>
            <a:r>
              <a:rPr lang="es-ES" dirty="0"/>
              <a:t> una clase nueva se crea  a partir de una existente. </a:t>
            </a:r>
          </a:p>
          <a:p>
            <a:pPr marL="0" indent="0">
              <a:buNone/>
            </a:pPr>
            <a:r>
              <a:rPr lang="es-ES" dirty="0"/>
              <a:t>Mediante la herencia las instancias de una clase hija (o subclase) pueden acceder tanto a los atributos como a los métodos públicos y protegidos de la clase padre (o superclase). Se suele hacer referencia a la relación como “es una”. </a:t>
            </a:r>
          </a:p>
          <a:p>
            <a:pPr marL="0" indent="0">
              <a:buNone/>
            </a:pPr>
            <a:endParaRPr lang="es-ES" dirty="0"/>
          </a:p>
        </p:txBody>
      </p:sp>
    </p:spTree>
    <p:extLst>
      <p:ext uri="{BB962C8B-B14F-4D97-AF65-F5344CB8AC3E}">
        <p14:creationId xmlns:p14="http://schemas.microsoft.com/office/powerpoint/2010/main" val="13362061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4400" dirty="0"/>
              <a:t>Relaciones entre clase</a:t>
            </a:r>
            <a:endParaRPr lang="es-ES" dirty="0"/>
          </a:p>
        </p:txBody>
      </p:sp>
      <p:pic>
        <p:nvPicPr>
          <p:cNvPr id="5" name="Imagen 4"/>
          <p:cNvPicPr>
            <a:picLocks noChangeAspect="1"/>
          </p:cNvPicPr>
          <p:nvPr/>
        </p:nvPicPr>
        <p:blipFill>
          <a:blip r:embed="rId3"/>
          <a:stretch>
            <a:fillRect/>
          </a:stretch>
        </p:blipFill>
        <p:spPr>
          <a:xfrm>
            <a:off x="1259632" y="1347614"/>
            <a:ext cx="6336704" cy="3712874"/>
          </a:xfrm>
          <a:prstGeom prst="rect">
            <a:avLst/>
          </a:prstGeom>
        </p:spPr>
      </p:pic>
    </p:spTree>
    <p:extLst>
      <p:ext uri="{BB962C8B-B14F-4D97-AF65-F5344CB8AC3E}">
        <p14:creationId xmlns:p14="http://schemas.microsoft.com/office/powerpoint/2010/main" val="7468375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4400" dirty="0"/>
              <a:t>Relaciones entre clase</a:t>
            </a:r>
            <a:endParaRPr lang="es-ES" dirty="0"/>
          </a:p>
        </p:txBody>
      </p:sp>
      <p:sp>
        <p:nvSpPr>
          <p:cNvPr id="3" name="Rectangle 2"/>
          <p:cNvSpPr>
            <a:spLocks noGrp="1"/>
          </p:cNvSpPr>
          <p:nvPr>
            <p:ph sz="quarter" idx="13"/>
          </p:nvPr>
        </p:nvSpPr>
        <p:spPr>
          <a:xfrm>
            <a:off x="609600" y="1352551"/>
            <a:ext cx="7994848" cy="3307431"/>
          </a:xfrm>
        </p:spPr>
        <p:txBody>
          <a:bodyPr>
            <a:normAutofit lnSpcReduction="10000"/>
          </a:bodyPr>
          <a:lstStyle/>
          <a:p>
            <a:pPr marL="0" indent="0">
              <a:buNone/>
            </a:pPr>
            <a:r>
              <a:rPr lang="es-ES" dirty="0"/>
              <a:t>Cada subclase o clase hija en la jerarquía es siempre una extensión de la clase padre, además puede incorporar atributos y métodos propios. </a:t>
            </a:r>
          </a:p>
          <a:p>
            <a:pPr marL="0" indent="0">
              <a:buNone/>
            </a:pPr>
            <a:endParaRPr lang="es-ES" dirty="0"/>
          </a:p>
          <a:p>
            <a:pPr marL="0" indent="0">
              <a:buNone/>
            </a:pPr>
            <a:r>
              <a:rPr lang="es-ES" dirty="0"/>
              <a:t>En la notación algorítmica:</a:t>
            </a:r>
          </a:p>
          <a:p>
            <a:pPr marL="0" indent="0">
              <a:buNone/>
            </a:pPr>
            <a:r>
              <a:rPr lang="es-ES" dirty="0"/>
              <a:t> 	</a:t>
            </a:r>
            <a:r>
              <a:rPr lang="es-ES" u="sng" dirty="0"/>
              <a:t>Clase</a:t>
            </a:r>
            <a:r>
              <a:rPr lang="es-ES" dirty="0"/>
              <a:t> Punto3D </a:t>
            </a:r>
            <a:r>
              <a:rPr lang="es-ES" u="sng" dirty="0"/>
              <a:t>Hereda de</a:t>
            </a:r>
            <a:r>
              <a:rPr lang="es-ES" dirty="0"/>
              <a:t> Punto2D</a:t>
            </a:r>
          </a:p>
          <a:p>
            <a:pPr marL="0" indent="0">
              <a:buNone/>
            </a:pPr>
            <a:endParaRPr lang="es-ES" dirty="0"/>
          </a:p>
        </p:txBody>
      </p:sp>
    </p:spTree>
    <p:extLst>
      <p:ext uri="{BB962C8B-B14F-4D97-AF65-F5344CB8AC3E}">
        <p14:creationId xmlns:p14="http://schemas.microsoft.com/office/powerpoint/2010/main" val="4781316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4400" dirty="0"/>
              <a:t>Relaciones entre clase</a:t>
            </a:r>
            <a:endParaRPr lang="es-ES" dirty="0"/>
          </a:p>
        </p:txBody>
      </p:sp>
      <p:sp>
        <p:nvSpPr>
          <p:cNvPr id="3" name="Rectangle 2"/>
          <p:cNvSpPr>
            <a:spLocks noGrp="1"/>
          </p:cNvSpPr>
          <p:nvPr>
            <p:ph sz="quarter" idx="13"/>
          </p:nvPr>
        </p:nvSpPr>
        <p:spPr>
          <a:xfrm>
            <a:off x="609600" y="1352551"/>
            <a:ext cx="7994848" cy="3307431"/>
          </a:xfrm>
        </p:spPr>
        <p:txBody>
          <a:bodyPr>
            <a:normAutofit/>
          </a:bodyPr>
          <a:lstStyle/>
          <a:p>
            <a:pPr marL="0" indent="0">
              <a:buNone/>
            </a:pPr>
            <a:r>
              <a:rPr lang="es-ES" dirty="0"/>
              <a:t>En el diagrama de clase la herencia se representa mediante una relación de generalización/ especificación, que se denota de la siguiente forma:</a:t>
            </a:r>
          </a:p>
          <a:p>
            <a:pPr marL="0" indent="0">
              <a:buNone/>
            </a:pPr>
            <a:endParaRPr lang="es-ES" dirty="0"/>
          </a:p>
        </p:txBody>
      </p:sp>
      <p:pic>
        <p:nvPicPr>
          <p:cNvPr id="4" name="Imagen 3"/>
          <p:cNvPicPr>
            <a:picLocks noChangeAspect="1"/>
          </p:cNvPicPr>
          <p:nvPr/>
        </p:nvPicPr>
        <p:blipFill>
          <a:blip r:embed="rId3"/>
          <a:stretch>
            <a:fillRect/>
          </a:stretch>
        </p:blipFill>
        <p:spPr>
          <a:xfrm>
            <a:off x="1475656" y="3219822"/>
            <a:ext cx="5544616" cy="576064"/>
          </a:xfrm>
          <a:prstGeom prst="rect">
            <a:avLst/>
          </a:prstGeom>
        </p:spPr>
      </p:pic>
    </p:spTree>
    <p:extLst>
      <p:ext uri="{BB962C8B-B14F-4D97-AF65-F5344CB8AC3E}">
        <p14:creationId xmlns:p14="http://schemas.microsoft.com/office/powerpoint/2010/main" val="17142685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4400" dirty="0"/>
              <a:t>Relaciones entre clase</a:t>
            </a:r>
            <a:endParaRPr lang="es-ES" dirty="0"/>
          </a:p>
        </p:txBody>
      </p:sp>
      <p:pic>
        <p:nvPicPr>
          <p:cNvPr id="6" name="Imagen 5"/>
          <p:cNvPicPr>
            <a:picLocks noChangeAspect="1"/>
          </p:cNvPicPr>
          <p:nvPr/>
        </p:nvPicPr>
        <p:blipFill>
          <a:blip r:embed="rId3"/>
          <a:stretch>
            <a:fillRect/>
          </a:stretch>
        </p:blipFill>
        <p:spPr>
          <a:xfrm>
            <a:off x="1835696" y="1923678"/>
            <a:ext cx="4247619" cy="2352381"/>
          </a:xfrm>
          <a:prstGeom prst="rect">
            <a:avLst/>
          </a:prstGeom>
        </p:spPr>
      </p:pic>
    </p:spTree>
    <p:extLst>
      <p:ext uri="{BB962C8B-B14F-4D97-AF65-F5344CB8AC3E}">
        <p14:creationId xmlns:p14="http://schemas.microsoft.com/office/powerpoint/2010/main" val="665338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dirty="0"/>
              <a:t>Paradigmas de Objetos</a:t>
            </a:r>
          </a:p>
        </p:txBody>
      </p:sp>
      <p:sp>
        <p:nvSpPr>
          <p:cNvPr id="6" name="Rectangle 1"/>
          <p:cNvSpPr txBox="1">
            <a:spLocks/>
          </p:cNvSpPr>
          <p:nvPr/>
        </p:nvSpPr>
        <p:spPr>
          <a:xfrm>
            <a:off x="344674" y="1563638"/>
            <a:ext cx="8683252" cy="1080120"/>
          </a:xfrm>
          <a:prstGeom prst="rect">
            <a:avLst/>
          </a:prstGeom>
        </p:spPr>
        <p:txBody>
          <a:bodyPr vert="horz" anchor="b">
            <a:noAutofit/>
          </a:bodyPr>
          <a:lstStyle>
            <a:lvl1pPr algn="l" rtl="0" eaLnBrk="1" latinLnBrk="0" hangingPunct="1">
              <a:spcBef>
                <a:spcPct val="0"/>
              </a:spcBef>
              <a:buNone/>
              <a:defRPr kumimoji="0" lang="es-ES" sz="4200" kern="1200">
                <a:solidFill>
                  <a:schemeClr val="tx2"/>
                </a:solidFill>
                <a:latin typeface="+mj-lt"/>
                <a:ea typeface="+mj-ea"/>
                <a:cs typeface="+mj-cs"/>
              </a:defRPr>
            </a:lvl1pPr>
            <a:extLst/>
          </a:lstStyle>
          <a:p>
            <a:pPr marL="342900" indent="-342900">
              <a:buFont typeface="Arial" panose="020B0604020202020204" pitchFamily="34" charset="0"/>
              <a:buChar char="•"/>
            </a:pPr>
            <a:r>
              <a:rPr lang="es-ES" sz="2000" dirty="0"/>
              <a:t>La principal abstracción de nuestro nuevo paradigma son los objetos, que representan distintos tipos de entidades. </a:t>
            </a:r>
          </a:p>
        </p:txBody>
      </p:sp>
    </p:spTree>
    <p:extLst>
      <p:ext uri="{BB962C8B-B14F-4D97-AF65-F5344CB8AC3E}">
        <p14:creationId xmlns:p14="http://schemas.microsoft.com/office/powerpoint/2010/main" val="10055483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4400" dirty="0"/>
              <a:t>Relaciones entre clase</a:t>
            </a:r>
            <a:endParaRPr lang="es-ES" dirty="0"/>
          </a:p>
        </p:txBody>
      </p:sp>
      <p:pic>
        <p:nvPicPr>
          <p:cNvPr id="3" name="Imagen 2"/>
          <p:cNvPicPr>
            <a:picLocks noChangeAspect="1"/>
          </p:cNvPicPr>
          <p:nvPr/>
        </p:nvPicPr>
        <p:blipFill>
          <a:blip r:embed="rId3"/>
          <a:stretch>
            <a:fillRect/>
          </a:stretch>
        </p:blipFill>
        <p:spPr>
          <a:xfrm>
            <a:off x="1403648" y="1563638"/>
            <a:ext cx="5619048" cy="3266667"/>
          </a:xfrm>
          <a:prstGeom prst="rect">
            <a:avLst/>
          </a:prstGeom>
        </p:spPr>
      </p:pic>
    </p:spTree>
    <p:extLst>
      <p:ext uri="{BB962C8B-B14F-4D97-AF65-F5344CB8AC3E}">
        <p14:creationId xmlns:p14="http://schemas.microsoft.com/office/powerpoint/2010/main" val="19241445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4400" dirty="0"/>
              <a:t>Relaciones entre clase</a:t>
            </a:r>
            <a:endParaRPr lang="es-ES" dirty="0"/>
          </a:p>
        </p:txBody>
      </p:sp>
      <p:sp>
        <p:nvSpPr>
          <p:cNvPr id="3" name="Rectangle 2"/>
          <p:cNvSpPr>
            <a:spLocks noGrp="1"/>
          </p:cNvSpPr>
          <p:nvPr>
            <p:ph sz="quarter" idx="13"/>
          </p:nvPr>
        </p:nvSpPr>
        <p:spPr>
          <a:xfrm>
            <a:off x="609600" y="1352551"/>
            <a:ext cx="7994848" cy="3307431"/>
          </a:xfrm>
        </p:spPr>
        <p:txBody>
          <a:bodyPr>
            <a:normAutofit/>
          </a:bodyPr>
          <a:lstStyle/>
          <a:p>
            <a:pPr marL="0" indent="0">
              <a:buNone/>
            </a:pPr>
            <a:r>
              <a:rPr lang="es-ES" u="sng" dirty="0"/>
              <a:t>Tipos de Herencia:</a:t>
            </a:r>
          </a:p>
          <a:p>
            <a:pPr marL="0" indent="0">
              <a:buNone/>
            </a:pPr>
            <a:endParaRPr lang="es-ES" u="sng" dirty="0"/>
          </a:p>
          <a:p>
            <a:pPr marL="0" indent="0">
              <a:buNone/>
            </a:pPr>
            <a:r>
              <a:rPr lang="es-ES" u="sng" dirty="0"/>
              <a:t>Herencia simple:</a:t>
            </a:r>
            <a:r>
              <a:rPr lang="es-ES" dirty="0"/>
              <a:t> una clase (clase hija) puede heredar de otra clase (tener una clase padre).</a:t>
            </a:r>
            <a:endParaRPr lang="es-ES" u="sng" dirty="0"/>
          </a:p>
          <a:p>
            <a:pPr marL="0" indent="0">
              <a:buNone/>
            </a:pPr>
            <a:endParaRPr lang="es-ES" dirty="0"/>
          </a:p>
        </p:txBody>
      </p:sp>
    </p:spTree>
    <p:extLst>
      <p:ext uri="{BB962C8B-B14F-4D97-AF65-F5344CB8AC3E}">
        <p14:creationId xmlns:p14="http://schemas.microsoft.com/office/powerpoint/2010/main" val="23489618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4400" dirty="0"/>
              <a:t>Relaciones entre clase</a:t>
            </a:r>
            <a:endParaRPr lang="es-ES" dirty="0"/>
          </a:p>
        </p:txBody>
      </p:sp>
      <p:sp>
        <p:nvSpPr>
          <p:cNvPr id="3" name="Rectangle 2"/>
          <p:cNvSpPr>
            <a:spLocks noGrp="1"/>
          </p:cNvSpPr>
          <p:nvPr>
            <p:ph sz="quarter" idx="13"/>
          </p:nvPr>
        </p:nvSpPr>
        <p:spPr>
          <a:xfrm>
            <a:off x="609600" y="1352551"/>
            <a:ext cx="7994848" cy="3307431"/>
          </a:xfrm>
        </p:spPr>
        <p:txBody>
          <a:bodyPr>
            <a:normAutofit/>
          </a:bodyPr>
          <a:lstStyle/>
          <a:p>
            <a:pPr marL="0" indent="0">
              <a:buNone/>
            </a:pPr>
            <a:r>
              <a:rPr lang="es-ES" u="sng" dirty="0"/>
              <a:t>Herencia múltiple:</a:t>
            </a:r>
            <a:r>
              <a:rPr lang="es-ES" dirty="0"/>
              <a:t> una clase (clase hija) puede heredar de otras clases padres (tener varias clases padres). </a:t>
            </a:r>
            <a:endParaRPr lang="es-ES" u="sng" dirty="0"/>
          </a:p>
          <a:p>
            <a:pPr marL="0" indent="0">
              <a:buNone/>
            </a:pPr>
            <a:endParaRPr lang="es-ES" dirty="0"/>
          </a:p>
        </p:txBody>
      </p:sp>
      <p:pic>
        <p:nvPicPr>
          <p:cNvPr id="5" name="Imagen 4"/>
          <p:cNvPicPr>
            <a:picLocks noChangeAspect="1"/>
          </p:cNvPicPr>
          <p:nvPr/>
        </p:nvPicPr>
        <p:blipFill>
          <a:blip r:embed="rId3"/>
          <a:stretch>
            <a:fillRect/>
          </a:stretch>
        </p:blipFill>
        <p:spPr>
          <a:xfrm>
            <a:off x="3130833" y="2643758"/>
            <a:ext cx="2952381" cy="1628571"/>
          </a:xfrm>
          <a:prstGeom prst="rect">
            <a:avLst/>
          </a:prstGeom>
        </p:spPr>
      </p:pic>
    </p:spTree>
    <p:extLst>
      <p:ext uri="{BB962C8B-B14F-4D97-AF65-F5344CB8AC3E}">
        <p14:creationId xmlns:p14="http://schemas.microsoft.com/office/powerpoint/2010/main" val="1398093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4400" dirty="0"/>
              <a:t>Relaciones entre clase</a:t>
            </a:r>
            <a:endParaRPr lang="es-ES" dirty="0"/>
          </a:p>
        </p:txBody>
      </p:sp>
      <p:sp>
        <p:nvSpPr>
          <p:cNvPr id="3" name="Rectangle 2"/>
          <p:cNvSpPr>
            <a:spLocks noGrp="1"/>
          </p:cNvSpPr>
          <p:nvPr>
            <p:ph sz="quarter" idx="13"/>
          </p:nvPr>
        </p:nvSpPr>
        <p:spPr>
          <a:xfrm>
            <a:off x="609600" y="1352551"/>
            <a:ext cx="7994848" cy="3307431"/>
          </a:xfrm>
        </p:spPr>
        <p:txBody>
          <a:bodyPr>
            <a:normAutofit fontScale="77500" lnSpcReduction="20000"/>
          </a:bodyPr>
          <a:lstStyle/>
          <a:p>
            <a:pPr marL="0" indent="0">
              <a:buNone/>
            </a:pPr>
            <a:r>
              <a:rPr lang="es-ES" dirty="0"/>
              <a:t>Ventajas de la herencia:</a:t>
            </a:r>
          </a:p>
          <a:p>
            <a:pPr marL="0" indent="0">
              <a:buNone/>
            </a:pPr>
            <a:endParaRPr lang="es-ES" dirty="0"/>
          </a:p>
          <a:p>
            <a:pPr marL="514350" indent="-514350">
              <a:buAutoNum type="arabicParenR"/>
            </a:pPr>
            <a:r>
              <a:rPr lang="es-ES" dirty="0"/>
              <a:t>Evitar duplicidad y favorecer la reutilización de código. Las subclases utilizan el código de las superclases.</a:t>
            </a:r>
          </a:p>
          <a:p>
            <a:pPr marL="514350" indent="-514350">
              <a:buAutoNum type="arabicParenR"/>
            </a:pPr>
            <a:r>
              <a:rPr lang="es-ES" dirty="0"/>
              <a:t>Facilitar el mantenimiento de aplicaciones. Podemos cambiar las clases que utilizamos fácilmente.</a:t>
            </a:r>
          </a:p>
          <a:p>
            <a:pPr marL="514350" indent="-514350">
              <a:buAutoNum type="arabicParenR"/>
            </a:pPr>
            <a:r>
              <a:rPr lang="es-ES" dirty="0"/>
              <a:t>Facilitar la extensión de las aplicaciones. Podemos crear nuevas clases a partir de otras existentes.</a:t>
            </a:r>
          </a:p>
        </p:txBody>
      </p:sp>
    </p:spTree>
    <p:extLst>
      <p:ext uri="{BB962C8B-B14F-4D97-AF65-F5344CB8AC3E}">
        <p14:creationId xmlns:p14="http://schemas.microsoft.com/office/powerpoint/2010/main" val="20800387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4400" dirty="0"/>
              <a:t>Ejercicio </a:t>
            </a:r>
            <a:endParaRPr lang="es-ES" dirty="0"/>
          </a:p>
        </p:txBody>
      </p:sp>
      <p:sp>
        <p:nvSpPr>
          <p:cNvPr id="3" name="Rectangle 2"/>
          <p:cNvSpPr>
            <a:spLocks noGrp="1"/>
          </p:cNvSpPr>
          <p:nvPr>
            <p:ph sz="quarter" idx="13"/>
          </p:nvPr>
        </p:nvSpPr>
        <p:spPr>
          <a:xfrm>
            <a:off x="609600" y="1352551"/>
            <a:ext cx="7994848" cy="3307431"/>
          </a:xfrm>
        </p:spPr>
        <p:txBody>
          <a:bodyPr>
            <a:normAutofit/>
          </a:bodyPr>
          <a:lstStyle/>
          <a:p>
            <a:pPr marL="0" indent="0">
              <a:buNone/>
            </a:pPr>
            <a:endParaRPr lang="es-ES" dirty="0"/>
          </a:p>
          <a:p>
            <a:pPr marL="514350" indent="-514350">
              <a:buAutoNum type="arabicParenR"/>
            </a:pPr>
            <a:r>
              <a:rPr lang="es-ES" dirty="0"/>
              <a:t>Realizar un ejemplo de herencia simple</a:t>
            </a:r>
          </a:p>
          <a:p>
            <a:pPr marL="514350" indent="-514350">
              <a:buAutoNum type="arabicParenR"/>
            </a:pPr>
            <a:r>
              <a:rPr lang="es-ES" dirty="0"/>
              <a:t>Realizar un ejemplo de herencia múltiple</a:t>
            </a:r>
          </a:p>
        </p:txBody>
      </p:sp>
    </p:spTree>
    <p:extLst>
      <p:ext uri="{BB962C8B-B14F-4D97-AF65-F5344CB8AC3E}">
        <p14:creationId xmlns:p14="http://schemas.microsoft.com/office/powerpoint/2010/main" val="13901240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4400" dirty="0"/>
              <a:t>Relaciones entre clase</a:t>
            </a:r>
            <a:endParaRPr lang="es-ES" dirty="0"/>
          </a:p>
        </p:txBody>
      </p:sp>
      <p:sp>
        <p:nvSpPr>
          <p:cNvPr id="3" name="Rectangle 2"/>
          <p:cNvSpPr>
            <a:spLocks noGrp="1"/>
          </p:cNvSpPr>
          <p:nvPr>
            <p:ph sz="quarter" idx="13"/>
          </p:nvPr>
        </p:nvSpPr>
        <p:spPr>
          <a:xfrm>
            <a:off x="609600" y="1352551"/>
            <a:ext cx="7994848" cy="3307431"/>
          </a:xfrm>
        </p:spPr>
        <p:txBody>
          <a:bodyPr>
            <a:normAutofit/>
          </a:bodyPr>
          <a:lstStyle/>
          <a:p>
            <a:pPr marL="0" indent="0">
              <a:buNone/>
            </a:pPr>
            <a:r>
              <a:rPr lang="es-ES" u="sng" dirty="0"/>
              <a:t>Asociación:</a:t>
            </a:r>
            <a:r>
              <a:rPr lang="es-ES" dirty="0"/>
              <a:t> se establece cuando dos clases tienen una dependencia de utilización, es decir una clase utiliza atributos y/o métodos de otra para funcionar. </a:t>
            </a:r>
            <a:r>
              <a:rPr lang="es-ES" u="sng" dirty="0"/>
              <a:t>Estas dos clases no necesariamente están en jerarquía</a:t>
            </a:r>
            <a:r>
              <a:rPr lang="es-ES" dirty="0"/>
              <a:t>, es decir, no necesariamente una clase es padre de la otra, a diferencia de las otras relaciones de clases.   </a:t>
            </a:r>
          </a:p>
          <a:p>
            <a:pPr marL="0" indent="0">
              <a:buNone/>
            </a:pPr>
            <a:endParaRPr lang="es-ES" dirty="0"/>
          </a:p>
        </p:txBody>
      </p:sp>
    </p:spTree>
    <p:extLst>
      <p:ext uri="{BB962C8B-B14F-4D97-AF65-F5344CB8AC3E}">
        <p14:creationId xmlns:p14="http://schemas.microsoft.com/office/powerpoint/2010/main" val="16069339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4400" dirty="0"/>
              <a:t>Relaciones entre clase</a:t>
            </a:r>
            <a:endParaRPr lang="es-ES" dirty="0"/>
          </a:p>
        </p:txBody>
      </p:sp>
      <p:sp>
        <p:nvSpPr>
          <p:cNvPr id="3" name="Rectangle 2"/>
          <p:cNvSpPr>
            <a:spLocks noGrp="1"/>
          </p:cNvSpPr>
          <p:nvPr>
            <p:ph sz="quarter" idx="13"/>
          </p:nvPr>
        </p:nvSpPr>
        <p:spPr>
          <a:xfrm>
            <a:off x="609600" y="1352551"/>
            <a:ext cx="7994848" cy="3307431"/>
          </a:xfrm>
        </p:spPr>
        <p:txBody>
          <a:bodyPr>
            <a:normAutofit/>
          </a:bodyPr>
          <a:lstStyle/>
          <a:p>
            <a:pPr marL="0" indent="0">
              <a:buNone/>
            </a:pPr>
            <a:r>
              <a:rPr lang="es-ES" dirty="0"/>
              <a:t>Por ejemplo: Tenemos la clase humanos que utiliza la clase lápiz para escribir, o la clase tenedor para comer. </a:t>
            </a:r>
          </a:p>
          <a:p>
            <a:pPr marL="0" indent="0">
              <a:buNone/>
            </a:pPr>
            <a:r>
              <a:rPr lang="es-ES" dirty="0"/>
              <a:t>Para validar la asociación, la frase “usa un” debe tener sentido.</a:t>
            </a:r>
          </a:p>
          <a:p>
            <a:pPr marL="0" indent="0">
              <a:buNone/>
            </a:pPr>
            <a:r>
              <a:rPr lang="es-ES" dirty="0"/>
              <a:t>Su representación es:</a:t>
            </a:r>
          </a:p>
          <a:p>
            <a:pPr marL="0" indent="0">
              <a:buNone/>
            </a:pPr>
            <a:endParaRPr lang="es-ES" dirty="0"/>
          </a:p>
          <a:p>
            <a:pPr marL="0" indent="0">
              <a:buNone/>
            </a:pPr>
            <a:endParaRPr lang="es-ES" dirty="0"/>
          </a:p>
        </p:txBody>
      </p:sp>
      <p:pic>
        <p:nvPicPr>
          <p:cNvPr id="4" name="Imagen 3"/>
          <p:cNvPicPr>
            <a:picLocks noChangeAspect="1"/>
          </p:cNvPicPr>
          <p:nvPr/>
        </p:nvPicPr>
        <p:blipFill>
          <a:blip r:embed="rId3"/>
          <a:stretch>
            <a:fillRect/>
          </a:stretch>
        </p:blipFill>
        <p:spPr>
          <a:xfrm>
            <a:off x="4283968" y="3795886"/>
            <a:ext cx="3000000" cy="438095"/>
          </a:xfrm>
          <a:prstGeom prst="rect">
            <a:avLst/>
          </a:prstGeom>
        </p:spPr>
      </p:pic>
    </p:spTree>
    <p:extLst>
      <p:ext uri="{BB962C8B-B14F-4D97-AF65-F5344CB8AC3E}">
        <p14:creationId xmlns:p14="http://schemas.microsoft.com/office/powerpoint/2010/main" val="28124431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4400" dirty="0"/>
              <a:t>Relaciones entre clase</a:t>
            </a:r>
            <a:endParaRPr lang="es-ES" dirty="0"/>
          </a:p>
        </p:txBody>
      </p:sp>
      <p:sp>
        <p:nvSpPr>
          <p:cNvPr id="3" name="Rectangle 2"/>
          <p:cNvSpPr>
            <a:spLocks noGrp="1"/>
          </p:cNvSpPr>
          <p:nvPr>
            <p:ph sz="quarter" idx="13"/>
          </p:nvPr>
        </p:nvSpPr>
        <p:spPr>
          <a:xfrm>
            <a:off x="609600" y="1352551"/>
            <a:ext cx="7994848" cy="3307431"/>
          </a:xfrm>
        </p:spPr>
        <p:txBody>
          <a:bodyPr>
            <a:normAutofit/>
          </a:bodyPr>
          <a:lstStyle/>
          <a:p>
            <a:pPr marL="0" indent="0">
              <a:buNone/>
            </a:pPr>
            <a:r>
              <a:rPr lang="es-ES" dirty="0"/>
              <a:t>Otro ejemplo:</a:t>
            </a:r>
          </a:p>
          <a:p>
            <a:pPr marL="0" indent="0">
              <a:buNone/>
            </a:pPr>
            <a:endParaRPr lang="es-ES" dirty="0"/>
          </a:p>
          <a:p>
            <a:pPr marL="0" indent="0">
              <a:buNone/>
            </a:pPr>
            <a:endParaRPr lang="es-ES" dirty="0"/>
          </a:p>
          <a:p>
            <a:pPr marL="0" indent="0">
              <a:buNone/>
            </a:pPr>
            <a:endParaRPr lang="es-ES" dirty="0"/>
          </a:p>
          <a:p>
            <a:pPr marL="0" indent="0" algn="ctr">
              <a:buNone/>
            </a:pPr>
            <a:r>
              <a:rPr lang="es-ES" dirty="0"/>
              <a:t>¿Qué ejemplo se le ocurre de asociación?</a:t>
            </a:r>
          </a:p>
        </p:txBody>
      </p:sp>
      <p:pic>
        <p:nvPicPr>
          <p:cNvPr id="5" name="Imagen 4"/>
          <p:cNvPicPr>
            <a:picLocks noChangeAspect="1"/>
          </p:cNvPicPr>
          <p:nvPr/>
        </p:nvPicPr>
        <p:blipFill>
          <a:blip r:embed="rId3"/>
          <a:stretch>
            <a:fillRect/>
          </a:stretch>
        </p:blipFill>
        <p:spPr>
          <a:xfrm>
            <a:off x="2964167" y="2067694"/>
            <a:ext cx="3285714" cy="676190"/>
          </a:xfrm>
          <a:prstGeom prst="rect">
            <a:avLst/>
          </a:prstGeom>
        </p:spPr>
      </p:pic>
    </p:spTree>
    <p:extLst>
      <p:ext uri="{BB962C8B-B14F-4D97-AF65-F5344CB8AC3E}">
        <p14:creationId xmlns:p14="http://schemas.microsoft.com/office/powerpoint/2010/main" val="28678557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4400" dirty="0"/>
              <a:t>Relaciones entre clase</a:t>
            </a:r>
            <a:endParaRPr lang="es-ES" dirty="0"/>
          </a:p>
        </p:txBody>
      </p:sp>
      <p:sp>
        <p:nvSpPr>
          <p:cNvPr id="3" name="Rectangle 2"/>
          <p:cNvSpPr>
            <a:spLocks noGrp="1"/>
          </p:cNvSpPr>
          <p:nvPr>
            <p:ph sz="quarter" idx="13"/>
          </p:nvPr>
        </p:nvSpPr>
        <p:spPr>
          <a:xfrm>
            <a:off x="609600" y="1352551"/>
            <a:ext cx="7994848" cy="3307431"/>
          </a:xfrm>
        </p:spPr>
        <p:txBody>
          <a:bodyPr>
            <a:normAutofit lnSpcReduction="10000"/>
          </a:bodyPr>
          <a:lstStyle/>
          <a:p>
            <a:pPr marL="0" indent="0">
              <a:buNone/>
            </a:pPr>
            <a:r>
              <a:rPr lang="es-ES" u="sng" dirty="0"/>
              <a:t>Agregación:</a:t>
            </a:r>
            <a:r>
              <a:rPr lang="es-ES" dirty="0"/>
              <a:t> las relaciones de agregación se basan en la idea de observar o entender un objeto como una composición de otros objetos. </a:t>
            </a:r>
          </a:p>
          <a:p>
            <a:pPr marL="0" indent="0">
              <a:buNone/>
            </a:pPr>
            <a:endParaRPr lang="es-ES" dirty="0"/>
          </a:p>
          <a:p>
            <a:pPr marL="0" indent="0">
              <a:buNone/>
            </a:pPr>
            <a:r>
              <a:rPr lang="es-ES" dirty="0"/>
              <a:t>Estas relaciones se conocen como “todo-parte”. El todo esta representado por la clase que aglutina a las otras clases.  </a:t>
            </a:r>
          </a:p>
          <a:p>
            <a:pPr marL="0" indent="0">
              <a:buNone/>
            </a:pPr>
            <a:endParaRPr lang="es-ES" dirty="0"/>
          </a:p>
        </p:txBody>
      </p:sp>
    </p:spTree>
    <p:extLst>
      <p:ext uri="{BB962C8B-B14F-4D97-AF65-F5344CB8AC3E}">
        <p14:creationId xmlns:p14="http://schemas.microsoft.com/office/powerpoint/2010/main" val="10524385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4400" dirty="0"/>
              <a:t>Relaciones entre clase</a:t>
            </a:r>
            <a:endParaRPr lang="es-ES" dirty="0"/>
          </a:p>
        </p:txBody>
      </p:sp>
      <p:sp>
        <p:nvSpPr>
          <p:cNvPr id="3" name="Rectangle 2"/>
          <p:cNvSpPr>
            <a:spLocks noGrp="1"/>
          </p:cNvSpPr>
          <p:nvPr>
            <p:ph sz="quarter" idx="13"/>
          </p:nvPr>
        </p:nvSpPr>
        <p:spPr>
          <a:xfrm>
            <a:off x="609600" y="1352551"/>
            <a:ext cx="7994848" cy="3307431"/>
          </a:xfrm>
        </p:spPr>
        <p:txBody>
          <a:bodyPr>
            <a:normAutofit/>
          </a:bodyPr>
          <a:lstStyle/>
          <a:p>
            <a:pPr marL="0" indent="0">
              <a:buNone/>
            </a:pPr>
            <a:r>
              <a:rPr lang="es-ES" dirty="0"/>
              <a:t>Representación en el diagrama de clase:</a:t>
            </a:r>
          </a:p>
          <a:p>
            <a:pPr marL="0" indent="0">
              <a:buNone/>
            </a:pPr>
            <a:r>
              <a:rPr lang="es-ES" dirty="0"/>
              <a:t>  </a:t>
            </a:r>
          </a:p>
          <a:p>
            <a:pPr marL="0" indent="0">
              <a:buNone/>
            </a:pPr>
            <a:endParaRPr lang="es-E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853" y="2067694"/>
            <a:ext cx="6353175"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2931789"/>
            <a:ext cx="4276725"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8847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dirty="0"/>
              <a:t>Paradigmas de Objetos</a:t>
            </a:r>
          </a:p>
        </p:txBody>
      </p:sp>
      <p:sp>
        <p:nvSpPr>
          <p:cNvPr id="6" name="Rectangle 1"/>
          <p:cNvSpPr txBox="1">
            <a:spLocks/>
          </p:cNvSpPr>
          <p:nvPr/>
        </p:nvSpPr>
        <p:spPr>
          <a:xfrm>
            <a:off x="344674" y="2859782"/>
            <a:ext cx="8683252" cy="1080120"/>
          </a:xfrm>
          <a:prstGeom prst="rect">
            <a:avLst/>
          </a:prstGeom>
        </p:spPr>
        <p:txBody>
          <a:bodyPr vert="horz" anchor="b">
            <a:noAutofit/>
          </a:bodyPr>
          <a:lstStyle>
            <a:lvl1pPr algn="l" rtl="0" eaLnBrk="1" latinLnBrk="0" hangingPunct="1">
              <a:spcBef>
                <a:spcPct val="0"/>
              </a:spcBef>
              <a:buNone/>
              <a:defRPr kumimoji="0" lang="es-ES" sz="4200" kern="1200">
                <a:solidFill>
                  <a:schemeClr val="tx2"/>
                </a:solidFill>
                <a:latin typeface="+mj-lt"/>
                <a:ea typeface="+mj-ea"/>
                <a:cs typeface="+mj-cs"/>
              </a:defRPr>
            </a:lvl1pPr>
            <a:extLst/>
          </a:lstStyle>
          <a:p>
            <a:pPr algn="ctr"/>
            <a:r>
              <a:rPr lang="es-ES" sz="2000" b="1" dirty="0"/>
              <a:t>¿QUE ES UN OBJETO?</a:t>
            </a:r>
          </a:p>
          <a:p>
            <a:pPr algn="ctr"/>
            <a:endParaRPr lang="es-ES" sz="2000" b="1" dirty="0"/>
          </a:p>
          <a:p>
            <a:pPr algn="ctr"/>
            <a:r>
              <a:rPr lang="es-ES" sz="2000" dirty="0"/>
              <a:t>Es algo que puedo representar a través de una idea, un concepto. </a:t>
            </a:r>
          </a:p>
          <a:p>
            <a:pPr algn="ctr"/>
            <a:r>
              <a:rPr lang="es-ES" sz="2000" dirty="0"/>
              <a:t>Tiene entidad. </a:t>
            </a:r>
          </a:p>
          <a:p>
            <a:pPr algn="ctr"/>
            <a:r>
              <a:rPr lang="es-ES" sz="2000" dirty="0"/>
              <a:t>Por ejemplo, un gato es algo del mundo real, que podemos conceptualizar fácilmente.</a:t>
            </a:r>
          </a:p>
        </p:txBody>
      </p:sp>
    </p:spTree>
    <p:extLst>
      <p:ext uri="{BB962C8B-B14F-4D97-AF65-F5344CB8AC3E}">
        <p14:creationId xmlns:p14="http://schemas.microsoft.com/office/powerpoint/2010/main" val="12000266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4400" dirty="0"/>
              <a:t>Relaciones entre clase</a:t>
            </a:r>
            <a:endParaRPr lang="es-ES" dirty="0"/>
          </a:p>
        </p:txBody>
      </p:sp>
      <p:sp>
        <p:nvSpPr>
          <p:cNvPr id="3" name="Rectangle 2"/>
          <p:cNvSpPr>
            <a:spLocks noGrp="1"/>
          </p:cNvSpPr>
          <p:nvPr>
            <p:ph sz="quarter" idx="13"/>
          </p:nvPr>
        </p:nvSpPr>
        <p:spPr>
          <a:xfrm>
            <a:off x="609600" y="3291830"/>
            <a:ext cx="7994848" cy="1368152"/>
          </a:xfrm>
        </p:spPr>
        <p:txBody>
          <a:bodyPr>
            <a:normAutofit/>
          </a:bodyPr>
          <a:lstStyle/>
          <a:p>
            <a:pPr marL="0" indent="0">
              <a:buNone/>
            </a:pPr>
            <a:endParaRPr lang="es-ES" dirty="0"/>
          </a:p>
          <a:p>
            <a:pPr marL="0" indent="0" algn="ctr">
              <a:buNone/>
            </a:pPr>
            <a:r>
              <a:rPr lang="es-ES" dirty="0"/>
              <a:t>¿Qué ejemplo se le ocurre de agregación?</a:t>
            </a:r>
          </a:p>
        </p:txBody>
      </p:sp>
      <p:pic>
        <p:nvPicPr>
          <p:cNvPr id="6" name="Imagen 5"/>
          <p:cNvPicPr>
            <a:picLocks noChangeAspect="1"/>
          </p:cNvPicPr>
          <p:nvPr/>
        </p:nvPicPr>
        <p:blipFill>
          <a:blip r:embed="rId3"/>
          <a:stretch>
            <a:fillRect/>
          </a:stretch>
        </p:blipFill>
        <p:spPr>
          <a:xfrm>
            <a:off x="3059832" y="1635646"/>
            <a:ext cx="1987326" cy="2230762"/>
          </a:xfrm>
          <a:prstGeom prst="rect">
            <a:avLst/>
          </a:prstGeom>
        </p:spPr>
      </p:pic>
    </p:spTree>
    <p:extLst>
      <p:ext uri="{BB962C8B-B14F-4D97-AF65-F5344CB8AC3E}">
        <p14:creationId xmlns:p14="http://schemas.microsoft.com/office/powerpoint/2010/main" val="22157602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4400" dirty="0"/>
              <a:t>Relaciones entre clase</a:t>
            </a:r>
            <a:endParaRPr lang="es-ES" dirty="0"/>
          </a:p>
        </p:txBody>
      </p:sp>
      <p:sp>
        <p:nvSpPr>
          <p:cNvPr id="3" name="Rectangle 2"/>
          <p:cNvSpPr>
            <a:spLocks noGrp="1"/>
          </p:cNvSpPr>
          <p:nvPr>
            <p:ph sz="quarter" idx="13"/>
          </p:nvPr>
        </p:nvSpPr>
        <p:spPr>
          <a:xfrm>
            <a:off x="609600" y="1352551"/>
            <a:ext cx="7994848" cy="3307431"/>
          </a:xfrm>
        </p:spPr>
        <p:txBody>
          <a:bodyPr>
            <a:normAutofit/>
          </a:bodyPr>
          <a:lstStyle/>
          <a:p>
            <a:pPr marL="0" indent="0">
              <a:buNone/>
            </a:pPr>
            <a:r>
              <a:rPr lang="es-ES" u="sng" dirty="0"/>
              <a:t>Composición:</a:t>
            </a:r>
            <a:r>
              <a:rPr lang="es-ES" dirty="0"/>
              <a:t> un componente es parte esencial de un elemento. La relación es más fuerte que el caso de agregación. Al punto que si el componente es eliminado o desaparece la mayor deja de existir. </a:t>
            </a:r>
          </a:p>
          <a:p>
            <a:pPr marL="0" indent="0">
              <a:buNone/>
            </a:pPr>
            <a:r>
              <a:rPr lang="es-ES" dirty="0"/>
              <a:t>Representación en diagrama de clases: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299" y="4083918"/>
            <a:ext cx="47148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37546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4400" dirty="0"/>
              <a:t>Relaciones entre clase</a:t>
            </a:r>
            <a:endParaRPr lang="es-ES" dirty="0"/>
          </a:p>
        </p:txBody>
      </p:sp>
      <p:sp>
        <p:nvSpPr>
          <p:cNvPr id="4" name="3 Marcador de contenido"/>
          <p:cNvSpPr>
            <a:spLocks noGrp="1"/>
          </p:cNvSpPr>
          <p:nvPr>
            <p:ph sz="quarter" idx="13"/>
          </p:nvPr>
        </p:nvSpPr>
        <p:spPr>
          <a:xfrm>
            <a:off x="609600" y="1352551"/>
            <a:ext cx="3886200" cy="643135"/>
          </a:xfrm>
        </p:spPr>
        <p:txBody>
          <a:bodyPr/>
          <a:lstStyle/>
          <a:p>
            <a:pPr marL="0" indent="0">
              <a:buNone/>
            </a:pPr>
            <a:r>
              <a:rPr lang="es-AR" dirty="0"/>
              <a:t>Ejemplo Composición:</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928500"/>
            <a:ext cx="2009775"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3 Marcador de contenido"/>
          <p:cNvSpPr>
            <a:spLocks noGrp="1"/>
          </p:cNvSpPr>
          <p:nvPr>
            <p:ph sz="quarter" idx="13"/>
          </p:nvPr>
        </p:nvSpPr>
        <p:spPr>
          <a:xfrm>
            <a:off x="4211960" y="2283718"/>
            <a:ext cx="3886200" cy="1224136"/>
          </a:xfrm>
        </p:spPr>
        <p:txBody>
          <a:bodyPr>
            <a:normAutofit fontScale="77500" lnSpcReduction="20000"/>
          </a:bodyPr>
          <a:lstStyle/>
          <a:p>
            <a:pPr marL="0" indent="0">
              <a:buNone/>
            </a:pPr>
            <a:r>
              <a:rPr lang="es-AR" dirty="0"/>
              <a:t>El avión tiene sentido por sí solo, pero esta compuesto por dos alas. Y estas serán siempre del mismo avión.</a:t>
            </a:r>
          </a:p>
        </p:txBody>
      </p:sp>
    </p:spTree>
    <p:extLst>
      <p:ext uri="{BB962C8B-B14F-4D97-AF65-F5344CB8AC3E}">
        <p14:creationId xmlns:p14="http://schemas.microsoft.com/office/powerpoint/2010/main" val="29290466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4400" dirty="0"/>
              <a:t>Ejercicio</a:t>
            </a:r>
            <a:endParaRPr lang="es-ES" dirty="0"/>
          </a:p>
        </p:txBody>
      </p:sp>
      <p:sp>
        <p:nvSpPr>
          <p:cNvPr id="8" name="3 Marcador de contenido"/>
          <p:cNvSpPr>
            <a:spLocks noGrp="1"/>
          </p:cNvSpPr>
          <p:nvPr>
            <p:ph sz="quarter" idx="13"/>
          </p:nvPr>
        </p:nvSpPr>
        <p:spPr>
          <a:xfrm>
            <a:off x="683568" y="1707654"/>
            <a:ext cx="7488832" cy="1224136"/>
          </a:xfrm>
        </p:spPr>
        <p:txBody>
          <a:bodyPr>
            <a:normAutofit fontScale="92500"/>
          </a:bodyPr>
          <a:lstStyle/>
          <a:p>
            <a:pPr marL="0" indent="0">
              <a:buNone/>
            </a:pPr>
            <a:r>
              <a:rPr lang="es-AR" dirty="0"/>
              <a:t>Definir una clase que contenga cinco atributos y tres métodos que considere necesarios. </a:t>
            </a:r>
          </a:p>
        </p:txBody>
      </p:sp>
    </p:spTree>
    <p:extLst>
      <p:ext uri="{BB962C8B-B14F-4D97-AF65-F5344CB8AC3E}">
        <p14:creationId xmlns:p14="http://schemas.microsoft.com/office/powerpoint/2010/main" val="24071776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4400" dirty="0"/>
              <a:t>Ejercicio</a:t>
            </a:r>
            <a:endParaRPr lang="es-ES" dirty="0"/>
          </a:p>
        </p:txBody>
      </p:sp>
      <p:sp>
        <p:nvSpPr>
          <p:cNvPr id="8" name="3 Marcador de contenido"/>
          <p:cNvSpPr>
            <a:spLocks noGrp="1"/>
          </p:cNvSpPr>
          <p:nvPr>
            <p:ph sz="quarter" idx="13"/>
          </p:nvPr>
        </p:nvSpPr>
        <p:spPr>
          <a:xfrm>
            <a:off x="683568" y="1707654"/>
            <a:ext cx="7488832" cy="1224136"/>
          </a:xfrm>
        </p:spPr>
        <p:txBody>
          <a:bodyPr>
            <a:normAutofit/>
          </a:bodyPr>
          <a:lstStyle/>
          <a:p>
            <a:pPr marL="0" indent="0">
              <a:buNone/>
            </a:pPr>
            <a:r>
              <a:rPr lang="es-AR" dirty="0"/>
              <a:t>Sobre la clase definida en el punto anterior, definir dos clases que deriven de esta. </a:t>
            </a:r>
          </a:p>
        </p:txBody>
      </p:sp>
    </p:spTree>
    <p:extLst>
      <p:ext uri="{BB962C8B-B14F-4D97-AF65-F5344CB8AC3E}">
        <p14:creationId xmlns:p14="http://schemas.microsoft.com/office/powerpoint/2010/main" val="40997541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4400" dirty="0"/>
              <a:t>Ejercicio</a:t>
            </a:r>
            <a:endParaRPr lang="es-ES" dirty="0"/>
          </a:p>
        </p:txBody>
      </p:sp>
      <p:sp>
        <p:nvSpPr>
          <p:cNvPr id="8" name="3 Marcador de contenido"/>
          <p:cNvSpPr>
            <a:spLocks noGrp="1"/>
          </p:cNvSpPr>
          <p:nvPr>
            <p:ph sz="quarter" idx="13"/>
          </p:nvPr>
        </p:nvSpPr>
        <p:spPr>
          <a:xfrm>
            <a:off x="683568" y="1707654"/>
            <a:ext cx="7488832" cy="1224136"/>
          </a:xfrm>
        </p:spPr>
        <p:txBody>
          <a:bodyPr>
            <a:normAutofit/>
          </a:bodyPr>
          <a:lstStyle/>
          <a:p>
            <a:pPr marL="0" indent="0">
              <a:buNone/>
            </a:pPr>
            <a:r>
              <a:rPr lang="es-AR" dirty="0"/>
              <a:t>Pensemos como sería la clase Tren y la clase Impresora.  </a:t>
            </a:r>
          </a:p>
        </p:txBody>
      </p:sp>
    </p:spTree>
    <p:extLst>
      <p:ext uri="{BB962C8B-B14F-4D97-AF65-F5344CB8AC3E}">
        <p14:creationId xmlns:p14="http://schemas.microsoft.com/office/powerpoint/2010/main" val="22375510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3800" dirty="0"/>
              <a:t>Ejercicio</a:t>
            </a:r>
            <a:endParaRPr lang="es-ES" dirty="0"/>
          </a:p>
        </p:txBody>
      </p:sp>
      <p:sp>
        <p:nvSpPr>
          <p:cNvPr id="3" name="Rectangle 2"/>
          <p:cNvSpPr>
            <a:spLocks noGrp="1"/>
          </p:cNvSpPr>
          <p:nvPr>
            <p:ph sz="quarter" idx="13"/>
          </p:nvPr>
        </p:nvSpPr>
        <p:spPr>
          <a:xfrm>
            <a:off x="609600" y="1352551"/>
            <a:ext cx="7994848" cy="3307431"/>
          </a:xfrm>
        </p:spPr>
        <p:txBody>
          <a:bodyPr>
            <a:normAutofit/>
          </a:bodyPr>
          <a:lstStyle/>
          <a:p>
            <a:pPr marL="0" indent="0">
              <a:buNone/>
            </a:pPr>
            <a:r>
              <a:rPr lang="es-ES" dirty="0"/>
              <a:t>Definir clase Rectángulo. Calcular su área y su perímetro. </a:t>
            </a:r>
          </a:p>
        </p:txBody>
      </p:sp>
    </p:spTree>
    <p:extLst>
      <p:ext uri="{BB962C8B-B14F-4D97-AF65-F5344CB8AC3E}">
        <p14:creationId xmlns:p14="http://schemas.microsoft.com/office/powerpoint/2010/main" val="36808287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s-ES" sz="3800" dirty="0"/>
              <a:t>Ejercicio</a:t>
            </a:r>
            <a:endParaRPr lang="es-ES" dirty="0"/>
          </a:p>
        </p:txBody>
      </p:sp>
      <p:pic>
        <p:nvPicPr>
          <p:cNvPr id="5" name="Imagen 4"/>
          <p:cNvPicPr>
            <a:picLocks noChangeAspect="1"/>
          </p:cNvPicPr>
          <p:nvPr/>
        </p:nvPicPr>
        <p:blipFill>
          <a:blip r:embed="rId3"/>
          <a:stretch>
            <a:fillRect/>
          </a:stretch>
        </p:blipFill>
        <p:spPr>
          <a:xfrm>
            <a:off x="1024395" y="1563638"/>
            <a:ext cx="7323809" cy="3161905"/>
          </a:xfrm>
          <a:prstGeom prst="rect">
            <a:avLst/>
          </a:prstGeom>
        </p:spPr>
      </p:pic>
    </p:spTree>
    <p:extLst>
      <p:ext uri="{BB962C8B-B14F-4D97-AF65-F5344CB8AC3E}">
        <p14:creationId xmlns:p14="http://schemas.microsoft.com/office/powerpoint/2010/main" val="442714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dirty="0"/>
              <a:t>Paradigmas de Objetos</a:t>
            </a:r>
          </a:p>
        </p:txBody>
      </p:sp>
      <p:pic>
        <p:nvPicPr>
          <p:cNvPr id="3" name="Picture 2"/>
          <p:cNvPicPr>
            <a:picLocks noChangeAspect="1"/>
          </p:cNvPicPr>
          <p:nvPr/>
        </p:nvPicPr>
        <p:blipFill rotWithShape="1">
          <a:blip r:embed="rId3"/>
          <a:srcRect l="31888" t="24801" r="24013" b="17800"/>
          <a:stretch/>
        </p:blipFill>
        <p:spPr>
          <a:xfrm>
            <a:off x="2339752" y="1707654"/>
            <a:ext cx="4032448" cy="2952328"/>
          </a:xfrm>
          <a:prstGeom prst="rect">
            <a:avLst/>
          </a:prstGeom>
        </p:spPr>
      </p:pic>
    </p:spTree>
    <p:extLst>
      <p:ext uri="{BB962C8B-B14F-4D97-AF65-F5344CB8AC3E}">
        <p14:creationId xmlns:p14="http://schemas.microsoft.com/office/powerpoint/2010/main" val="20737119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sentación de la pantalla panorámica">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WidescreenPresentation</Template>
  <TotalTime>0</TotalTime>
  <Words>2859</Words>
  <Application>Microsoft Office PowerPoint</Application>
  <PresentationFormat>On-screen Show (16:9)</PresentationFormat>
  <Paragraphs>418</Paragraphs>
  <Slides>87</Slides>
  <Notes>87</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87</vt:i4>
      </vt:variant>
    </vt:vector>
  </HeadingPairs>
  <TitlesOfParts>
    <vt:vector size="94" baseType="lpstr">
      <vt:lpstr>Arial</vt:lpstr>
      <vt:lpstr>Calibri</vt:lpstr>
      <vt:lpstr>Tw Cen MT</vt:lpstr>
      <vt:lpstr>Wingdings</vt:lpstr>
      <vt:lpstr>Wingdings 2</vt:lpstr>
      <vt:lpstr>Presentación de la pantalla panorámica</vt:lpstr>
      <vt:lpstr>Microsoft Word Picture</vt:lpstr>
      <vt:lpstr>PARADIGMAs DE PROGRAMACIÓN</vt:lpstr>
      <vt:lpstr>Paradigma Orientado a objetos</vt:lpstr>
      <vt:lpstr>Paradigma Orientado a objetos - Ventajas</vt:lpstr>
      <vt:lpstr>Paradigma Orientado a objetos - Desventajas</vt:lpstr>
      <vt:lpstr>Paradigma Orientado a objetos</vt:lpstr>
      <vt:lpstr>Lenguajes Orientados a Objetos</vt:lpstr>
      <vt:lpstr>Paradigmas de Objetos</vt:lpstr>
      <vt:lpstr>Paradigmas de Objetos</vt:lpstr>
      <vt:lpstr>Paradigmas de Objetos</vt:lpstr>
      <vt:lpstr>Paradigmas de Objetos</vt:lpstr>
      <vt:lpstr>Paradigmas de Objetos</vt:lpstr>
      <vt:lpstr>Paradigmas de Objetos</vt:lpstr>
      <vt:lpstr>Conceptos de POO</vt:lpstr>
      <vt:lpstr>Conceptos de POO</vt:lpstr>
      <vt:lpstr>Conceptos de POO</vt:lpstr>
      <vt:lpstr>Conceptos de POO</vt:lpstr>
      <vt:lpstr>Conceptos de POO</vt:lpstr>
      <vt:lpstr>Conceptos de POO</vt:lpstr>
      <vt:lpstr>Conceptos de POO</vt:lpstr>
      <vt:lpstr>Conceptos de POO</vt:lpstr>
      <vt:lpstr>Conceptos de POO</vt:lpstr>
      <vt:lpstr>Conceptos de POO</vt:lpstr>
      <vt:lpstr>Conceptos de POO</vt:lpstr>
      <vt:lpstr>Mensaje</vt:lpstr>
      <vt:lpstr>Mensaje</vt:lpstr>
      <vt:lpstr>Mensaje</vt:lpstr>
      <vt:lpstr>Mensaje y Método</vt:lpstr>
      <vt:lpstr>Conceptos de POO</vt:lpstr>
      <vt:lpstr>Mensaje y Método</vt:lpstr>
      <vt:lpstr>Mensaje y Método</vt:lpstr>
      <vt:lpstr>Mensaje y Método</vt:lpstr>
      <vt:lpstr>Conceptos de POO</vt:lpstr>
      <vt:lpstr>Conceptos de POO</vt:lpstr>
      <vt:lpstr>Conceptos de POO</vt:lpstr>
      <vt:lpstr>Conceptos de POO</vt:lpstr>
      <vt:lpstr>Conceptos de POO</vt:lpstr>
      <vt:lpstr>Conceptos de POO</vt:lpstr>
      <vt:lpstr>Conceptos de POO</vt:lpstr>
      <vt:lpstr>Ambiente</vt:lpstr>
      <vt:lpstr>Ambiente</vt:lpstr>
      <vt:lpstr>Ambiente</vt:lpstr>
      <vt:lpstr>Ambiente</vt:lpstr>
      <vt:lpstr>Virtual Machine en JAVA</vt:lpstr>
      <vt:lpstr>Virtual Machine en JAVA</vt:lpstr>
      <vt:lpstr>Estado de un Objeto</vt:lpstr>
      <vt:lpstr>Estado de un Objeto</vt:lpstr>
      <vt:lpstr>Conceptos de POO</vt:lpstr>
      <vt:lpstr>Conceptos de POO</vt:lpstr>
      <vt:lpstr>Conceptos de POO</vt:lpstr>
      <vt:lpstr>Conceptos de POO</vt:lpstr>
      <vt:lpstr>Conceptos de POO</vt:lpstr>
      <vt:lpstr>Conceptos de POO</vt:lpstr>
      <vt:lpstr>Conceptos de POO</vt:lpstr>
      <vt:lpstr>Conceptos de POO</vt:lpstr>
      <vt:lpstr>Paradigmas de Objetos</vt:lpstr>
      <vt:lpstr>Diagrama de clases</vt:lpstr>
      <vt:lpstr>Diagrama de clases</vt:lpstr>
      <vt:lpstr>Cardinalidad o multiplicidad</vt:lpstr>
      <vt:lpstr>Cardinalidad o multiplicidad</vt:lpstr>
      <vt:lpstr>Cardinalidad o multiplicidad</vt:lpstr>
      <vt:lpstr>Cardinalidad o multiplicidad</vt:lpstr>
      <vt:lpstr>Cardinalidad o multiplicidad</vt:lpstr>
      <vt:lpstr>Cardinalidad o multiplicidad</vt:lpstr>
      <vt:lpstr>Relaciones entre clase</vt:lpstr>
      <vt:lpstr>Relaciones entre clase</vt:lpstr>
      <vt:lpstr>Relaciones entre clase</vt:lpstr>
      <vt:lpstr>Relaciones entre clase</vt:lpstr>
      <vt:lpstr>Relaciones entre clase</vt:lpstr>
      <vt:lpstr>Relaciones entre clase</vt:lpstr>
      <vt:lpstr>Relaciones entre clase</vt:lpstr>
      <vt:lpstr>Relaciones entre clase</vt:lpstr>
      <vt:lpstr>Relaciones entre clase</vt:lpstr>
      <vt:lpstr>Relaciones entre clase</vt:lpstr>
      <vt:lpstr>Ejercicio </vt:lpstr>
      <vt:lpstr>Relaciones entre clase</vt:lpstr>
      <vt:lpstr>Relaciones entre clase</vt:lpstr>
      <vt:lpstr>Relaciones entre clase</vt:lpstr>
      <vt:lpstr>Relaciones entre clase</vt:lpstr>
      <vt:lpstr>Relaciones entre clase</vt:lpstr>
      <vt:lpstr>Relaciones entre clase</vt:lpstr>
      <vt:lpstr>Relaciones entre clase</vt:lpstr>
      <vt:lpstr>Relaciones entre clase</vt:lpstr>
      <vt:lpstr>Ejercicio</vt:lpstr>
      <vt:lpstr>Ejercicio</vt:lpstr>
      <vt:lpstr>Ejercicio</vt:lpstr>
      <vt:lpstr>Ejercicio</vt:lpstr>
      <vt:lpstr>Ejercicio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2018-03-11T22:14:27Z</dcterms:created>
  <dcterms:modified xsi:type="dcterms:W3CDTF">2022-09-07T12:01:28Z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3082</vt:i4>
  </property>
  <property fmtid="{D5CDD505-2E9C-101B-9397-08002B2CF9AE}" pid="3" name="_Version">
    <vt:lpwstr>12.0.4518</vt:lpwstr>
  </property>
</Properties>
</file>